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7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3"/>
    <p:restoredTop sz="96327"/>
  </p:normalViewPr>
  <p:slideViewPr>
    <p:cSldViewPr snapToGrid="0" snapToObjects="1">
      <p:cViewPr varScale="1">
        <p:scale>
          <a:sx n="66" d="100"/>
          <a:sy n="66" d="100"/>
        </p:scale>
        <p:origin x="52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B0DFE6-618D-EC5D-7889-E8DA2669407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94C87B6-EDBA-5A9F-27F2-93D361D962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4FFE518-B85B-975F-71CB-652F4428DC87}"/>
              </a:ext>
            </a:extLst>
          </p:cNvPr>
          <p:cNvSpPr>
            <a:spLocks noGrp="1"/>
          </p:cNvSpPr>
          <p:nvPr>
            <p:ph type="dt" sz="half" idx="10"/>
          </p:nvPr>
        </p:nvSpPr>
        <p:spPr/>
        <p:txBody>
          <a:bodyPr/>
          <a:lstStyle/>
          <a:p>
            <a:fld id="{BDE079A3-2B51-A044-A3D5-72AAB8D37E7D}" type="datetimeFigureOut">
              <a:rPr lang="sv-SE" smtClean="0"/>
              <a:t>2022-06-29</a:t>
            </a:fld>
            <a:endParaRPr lang="sv-SE"/>
          </a:p>
        </p:txBody>
      </p:sp>
      <p:sp>
        <p:nvSpPr>
          <p:cNvPr id="5" name="Platshållare för sidfot 4">
            <a:extLst>
              <a:ext uri="{FF2B5EF4-FFF2-40B4-BE49-F238E27FC236}">
                <a16:creationId xmlns:a16="http://schemas.microsoft.com/office/drawing/2014/main" id="{60BB5561-5022-2E47-C7FF-99FE0597895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FD6DC02-4D41-DEB9-0D6D-AB543E69B891}"/>
              </a:ext>
            </a:extLst>
          </p:cNvPr>
          <p:cNvSpPr>
            <a:spLocks noGrp="1"/>
          </p:cNvSpPr>
          <p:nvPr>
            <p:ph type="sldNum" sz="quarter" idx="12"/>
          </p:nvPr>
        </p:nvSpPr>
        <p:spPr/>
        <p:txBody>
          <a:bodyPr/>
          <a:lstStyle/>
          <a:p>
            <a:fld id="{FB93E390-5286-CC49-A0C8-8E4052924CCE}" type="slidenum">
              <a:rPr lang="sv-SE" smtClean="0"/>
              <a:t>‹#›</a:t>
            </a:fld>
            <a:endParaRPr lang="sv-SE"/>
          </a:p>
        </p:txBody>
      </p:sp>
    </p:spTree>
    <p:extLst>
      <p:ext uri="{BB962C8B-B14F-4D97-AF65-F5344CB8AC3E}">
        <p14:creationId xmlns:p14="http://schemas.microsoft.com/office/powerpoint/2010/main" val="101390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91BE35-182C-8B50-34FA-D0AC807464D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B584AFC-329F-A768-0FE4-FBDA6C60B0A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96E983E-FDED-5D22-5085-643EF15FE964}"/>
              </a:ext>
            </a:extLst>
          </p:cNvPr>
          <p:cNvSpPr>
            <a:spLocks noGrp="1"/>
          </p:cNvSpPr>
          <p:nvPr>
            <p:ph type="dt" sz="half" idx="10"/>
          </p:nvPr>
        </p:nvSpPr>
        <p:spPr/>
        <p:txBody>
          <a:bodyPr/>
          <a:lstStyle/>
          <a:p>
            <a:fld id="{BDE079A3-2B51-A044-A3D5-72AAB8D37E7D}" type="datetimeFigureOut">
              <a:rPr lang="sv-SE" smtClean="0"/>
              <a:t>2022-06-29</a:t>
            </a:fld>
            <a:endParaRPr lang="sv-SE"/>
          </a:p>
        </p:txBody>
      </p:sp>
      <p:sp>
        <p:nvSpPr>
          <p:cNvPr id="5" name="Platshållare för sidfot 4">
            <a:extLst>
              <a:ext uri="{FF2B5EF4-FFF2-40B4-BE49-F238E27FC236}">
                <a16:creationId xmlns:a16="http://schemas.microsoft.com/office/drawing/2014/main" id="{2D13FEC8-8D71-2A57-EF6E-568F410FD15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02ACA01-17ED-E2C2-F38A-F1B5B31A23A6}"/>
              </a:ext>
            </a:extLst>
          </p:cNvPr>
          <p:cNvSpPr>
            <a:spLocks noGrp="1"/>
          </p:cNvSpPr>
          <p:nvPr>
            <p:ph type="sldNum" sz="quarter" idx="12"/>
          </p:nvPr>
        </p:nvSpPr>
        <p:spPr/>
        <p:txBody>
          <a:bodyPr/>
          <a:lstStyle/>
          <a:p>
            <a:fld id="{FB93E390-5286-CC49-A0C8-8E4052924CCE}" type="slidenum">
              <a:rPr lang="sv-SE" smtClean="0"/>
              <a:t>‹#›</a:t>
            </a:fld>
            <a:endParaRPr lang="sv-SE"/>
          </a:p>
        </p:txBody>
      </p:sp>
    </p:spTree>
    <p:extLst>
      <p:ext uri="{BB962C8B-B14F-4D97-AF65-F5344CB8AC3E}">
        <p14:creationId xmlns:p14="http://schemas.microsoft.com/office/powerpoint/2010/main" val="406463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73E590F-F4E3-31C9-8E62-42CA5C8EF0F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A43473F-936E-2CCC-40AF-9EFBDC557BC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5A4040-63FD-E93B-AF70-6A20AD9B5023}"/>
              </a:ext>
            </a:extLst>
          </p:cNvPr>
          <p:cNvSpPr>
            <a:spLocks noGrp="1"/>
          </p:cNvSpPr>
          <p:nvPr>
            <p:ph type="dt" sz="half" idx="10"/>
          </p:nvPr>
        </p:nvSpPr>
        <p:spPr/>
        <p:txBody>
          <a:bodyPr/>
          <a:lstStyle/>
          <a:p>
            <a:fld id="{BDE079A3-2B51-A044-A3D5-72AAB8D37E7D}" type="datetimeFigureOut">
              <a:rPr lang="sv-SE" smtClean="0"/>
              <a:t>2022-06-29</a:t>
            </a:fld>
            <a:endParaRPr lang="sv-SE"/>
          </a:p>
        </p:txBody>
      </p:sp>
      <p:sp>
        <p:nvSpPr>
          <p:cNvPr id="5" name="Platshållare för sidfot 4">
            <a:extLst>
              <a:ext uri="{FF2B5EF4-FFF2-40B4-BE49-F238E27FC236}">
                <a16:creationId xmlns:a16="http://schemas.microsoft.com/office/drawing/2014/main" id="{06FBBD36-2635-B757-746C-00C276937E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91DEEBF-D59E-FBB4-1858-7890036D4F9B}"/>
              </a:ext>
            </a:extLst>
          </p:cNvPr>
          <p:cNvSpPr>
            <a:spLocks noGrp="1"/>
          </p:cNvSpPr>
          <p:nvPr>
            <p:ph type="sldNum" sz="quarter" idx="12"/>
          </p:nvPr>
        </p:nvSpPr>
        <p:spPr/>
        <p:txBody>
          <a:bodyPr/>
          <a:lstStyle/>
          <a:p>
            <a:fld id="{FB93E390-5286-CC49-A0C8-8E4052924CCE}" type="slidenum">
              <a:rPr lang="sv-SE" smtClean="0"/>
              <a:t>‹#›</a:t>
            </a:fld>
            <a:endParaRPr lang="sv-SE"/>
          </a:p>
        </p:txBody>
      </p:sp>
    </p:spTree>
    <p:extLst>
      <p:ext uri="{BB962C8B-B14F-4D97-AF65-F5344CB8AC3E}">
        <p14:creationId xmlns:p14="http://schemas.microsoft.com/office/powerpoint/2010/main" val="214801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388F6D-4290-F920-CA70-EB0902C2553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4A9CB72-7124-29FD-4D4E-34BE40BC600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B5AF03A-9909-E46D-6D72-DBE2141DBDAB}"/>
              </a:ext>
            </a:extLst>
          </p:cNvPr>
          <p:cNvSpPr>
            <a:spLocks noGrp="1"/>
          </p:cNvSpPr>
          <p:nvPr>
            <p:ph type="dt" sz="half" idx="10"/>
          </p:nvPr>
        </p:nvSpPr>
        <p:spPr/>
        <p:txBody>
          <a:bodyPr/>
          <a:lstStyle/>
          <a:p>
            <a:fld id="{BDE079A3-2B51-A044-A3D5-72AAB8D37E7D}" type="datetimeFigureOut">
              <a:rPr lang="sv-SE" smtClean="0"/>
              <a:t>2022-06-29</a:t>
            </a:fld>
            <a:endParaRPr lang="sv-SE"/>
          </a:p>
        </p:txBody>
      </p:sp>
      <p:sp>
        <p:nvSpPr>
          <p:cNvPr id="5" name="Platshållare för sidfot 4">
            <a:extLst>
              <a:ext uri="{FF2B5EF4-FFF2-40B4-BE49-F238E27FC236}">
                <a16:creationId xmlns:a16="http://schemas.microsoft.com/office/drawing/2014/main" id="{75E7AD08-A2D1-FBF6-1FD8-D493254F6F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9EAEB64-570D-738F-7DDE-890AA9BD95A1}"/>
              </a:ext>
            </a:extLst>
          </p:cNvPr>
          <p:cNvSpPr>
            <a:spLocks noGrp="1"/>
          </p:cNvSpPr>
          <p:nvPr>
            <p:ph type="sldNum" sz="quarter" idx="12"/>
          </p:nvPr>
        </p:nvSpPr>
        <p:spPr/>
        <p:txBody>
          <a:bodyPr/>
          <a:lstStyle/>
          <a:p>
            <a:fld id="{FB93E390-5286-CC49-A0C8-8E4052924CCE}" type="slidenum">
              <a:rPr lang="sv-SE" smtClean="0"/>
              <a:t>‹#›</a:t>
            </a:fld>
            <a:endParaRPr lang="sv-SE"/>
          </a:p>
        </p:txBody>
      </p:sp>
    </p:spTree>
    <p:extLst>
      <p:ext uri="{BB962C8B-B14F-4D97-AF65-F5344CB8AC3E}">
        <p14:creationId xmlns:p14="http://schemas.microsoft.com/office/powerpoint/2010/main" val="3180525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14A7A5-10E8-99EF-01C0-5A27936E754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F1AAA0F-DA6C-E049-5ABD-CBA50577B5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8B72EE1-76BD-4386-5D93-643EE8463445}"/>
              </a:ext>
            </a:extLst>
          </p:cNvPr>
          <p:cNvSpPr>
            <a:spLocks noGrp="1"/>
          </p:cNvSpPr>
          <p:nvPr>
            <p:ph type="dt" sz="half" idx="10"/>
          </p:nvPr>
        </p:nvSpPr>
        <p:spPr/>
        <p:txBody>
          <a:bodyPr/>
          <a:lstStyle/>
          <a:p>
            <a:fld id="{BDE079A3-2B51-A044-A3D5-72AAB8D37E7D}" type="datetimeFigureOut">
              <a:rPr lang="sv-SE" smtClean="0"/>
              <a:t>2022-06-29</a:t>
            </a:fld>
            <a:endParaRPr lang="sv-SE"/>
          </a:p>
        </p:txBody>
      </p:sp>
      <p:sp>
        <p:nvSpPr>
          <p:cNvPr id="5" name="Platshållare för sidfot 4">
            <a:extLst>
              <a:ext uri="{FF2B5EF4-FFF2-40B4-BE49-F238E27FC236}">
                <a16:creationId xmlns:a16="http://schemas.microsoft.com/office/drawing/2014/main" id="{CC2ED545-D9CD-3D3D-46BD-A7D958842BC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55F7BF-8CEB-EB49-4A61-19DF112F6F32}"/>
              </a:ext>
            </a:extLst>
          </p:cNvPr>
          <p:cNvSpPr>
            <a:spLocks noGrp="1"/>
          </p:cNvSpPr>
          <p:nvPr>
            <p:ph type="sldNum" sz="quarter" idx="12"/>
          </p:nvPr>
        </p:nvSpPr>
        <p:spPr/>
        <p:txBody>
          <a:bodyPr/>
          <a:lstStyle/>
          <a:p>
            <a:fld id="{FB93E390-5286-CC49-A0C8-8E4052924CCE}" type="slidenum">
              <a:rPr lang="sv-SE" smtClean="0"/>
              <a:t>‹#›</a:t>
            </a:fld>
            <a:endParaRPr lang="sv-SE"/>
          </a:p>
        </p:txBody>
      </p:sp>
    </p:spTree>
    <p:extLst>
      <p:ext uri="{BB962C8B-B14F-4D97-AF65-F5344CB8AC3E}">
        <p14:creationId xmlns:p14="http://schemas.microsoft.com/office/powerpoint/2010/main" val="287172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80772D-01D7-CE57-BAD4-4DA2C89AF04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B027FC6-268F-9A8E-A4B4-EB5E823D706B}"/>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A37D67D-3DE5-A44C-4515-DB057BE04338}"/>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5991322-7D8D-3761-913D-CAB55F1ED72F}"/>
              </a:ext>
            </a:extLst>
          </p:cNvPr>
          <p:cNvSpPr>
            <a:spLocks noGrp="1"/>
          </p:cNvSpPr>
          <p:nvPr>
            <p:ph type="dt" sz="half" idx="10"/>
          </p:nvPr>
        </p:nvSpPr>
        <p:spPr/>
        <p:txBody>
          <a:bodyPr/>
          <a:lstStyle/>
          <a:p>
            <a:fld id="{BDE079A3-2B51-A044-A3D5-72AAB8D37E7D}" type="datetimeFigureOut">
              <a:rPr lang="sv-SE" smtClean="0"/>
              <a:t>2022-06-29</a:t>
            </a:fld>
            <a:endParaRPr lang="sv-SE"/>
          </a:p>
        </p:txBody>
      </p:sp>
      <p:sp>
        <p:nvSpPr>
          <p:cNvPr id="6" name="Platshållare för sidfot 5">
            <a:extLst>
              <a:ext uri="{FF2B5EF4-FFF2-40B4-BE49-F238E27FC236}">
                <a16:creationId xmlns:a16="http://schemas.microsoft.com/office/drawing/2014/main" id="{1E4CEA50-537E-807F-1A16-9ABA9FE7B69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E68B457-8F72-98D4-F604-BD37640B5C32}"/>
              </a:ext>
            </a:extLst>
          </p:cNvPr>
          <p:cNvSpPr>
            <a:spLocks noGrp="1"/>
          </p:cNvSpPr>
          <p:nvPr>
            <p:ph type="sldNum" sz="quarter" idx="12"/>
          </p:nvPr>
        </p:nvSpPr>
        <p:spPr/>
        <p:txBody>
          <a:bodyPr/>
          <a:lstStyle/>
          <a:p>
            <a:fld id="{FB93E390-5286-CC49-A0C8-8E4052924CCE}" type="slidenum">
              <a:rPr lang="sv-SE" smtClean="0"/>
              <a:t>‹#›</a:t>
            </a:fld>
            <a:endParaRPr lang="sv-SE"/>
          </a:p>
        </p:txBody>
      </p:sp>
    </p:spTree>
    <p:extLst>
      <p:ext uri="{BB962C8B-B14F-4D97-AF65-F5344CB8AC3E}">
        <p14:creationId xmlns:p14="http://schemas.microsoft.com/office/powerpoint/2010/main" val="3910696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204DE7-3434-C878-E507-5A23782BB30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092523A-976A-21B1-6DF6-71F3FF2E31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2BBA1B9-3AA6-2DE1-8A42-3E8D07A25A9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02AC350-2B99-8FB7-AAF6-6883EB8085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A65BDB8-3AB1-38A2-FD64-50C2C0448961}"/>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9A833D4-97BF-332E-9537-7A20EE512BD5}"/>
              </a:ext>
            </a:extLst>
          </p:cNvPr>
          <p:cNvSpPr>
            <a:spLocks noGrp="1"/>
          </p:cNvSpPr>
          <p:nvPr>
            <p:ph type="dt" sz="half" idx="10"/>
          </p:nvPr>
        </p:nvSpPr>
        <p:spPr/>
        <p:txBody>
          <a:bodyPr/>
          <a:lstStyle/>
          <a:p>
            <a:fld id="{BDE079A3-2B51-A044-A3D5-72AAB8D37E7D}" type="datetimeFigureOut">
              <a:rPr lang="sv-SE" smtClean="0"/>
              <a:t>2022-06-29</a:t>
            </a:fld>
            <a:endParaRPr lang="sv-SE"/>
          </a:p>
        </p:txBody>
      </p:sp>
      <p:sp>
        <p:nvSpPr>
          <p:cNvPr id="8" name="Platshållare för sidfot 7">
            <a:extLst>
              <a:ext uri="{FF2B5EF4-FFF2-40B4-BE49-F238E27FC236}">
                <a16:creationId xmlns:a16="http://schemas.microsoft.com/office/drawing/2014/main" id="{2CB2D327-B712-81A4-7D06-58749605F03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597E048-63F3-1B8A-DE96-5E6A4FCBB421}"/>
              </a:ext>
            </a:extLst>
          </p:cNvPr>
          <p:cNvSpPr>
            <a:spLocks noGrp="1"/>
          </p:cNvSpPr>
          <p:nvPr>
            <p:ph type="sldNum" sz="quarter" idx="12"/>
          </p:nvPr>
        </p:nvSpPr>
        <p:spPr/>
        <p:txBody>
          <a:bodyPr/>
          <a:lstStyle/>
          <a:p>
            <a:fld id="{FB93E390-5286-CC49-A0C8-8E4052924CCE}" type="slidenum">
              <a:rPr lang="sv-SE" smtClean="0"/>
              <a:t>‹#›</a:t>
            </a:fld>
            <a:endParaRPr lang="sv-SE"/>
          </a:p>
        </p:txBody>
      </p:sp>
    </p:spTree>
    <p:extLst>
      <p:ext uri="{BB962C8B-B14F-4D97-AF65-F5344CB8AC3E}">
        <p14:creationId xmlns:p14="http://schemas.microsoft.com/office/powerpoint/2010/main" val="33912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83BE45-9A50-CFB7-4843-B9973161D7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ABDF8E1-08DA-4A0C-8FC7-196D02A09E87}"/>
              </a:ext>
            </a:extLst>
          </p:cNvPr>
          <p:cNvSpPr>
            <a:spLocks noGrp="1"/>
          </p:cNvSpPr>
          <p:nvPr>
            <p:ph type="dt" sz="half" idx="10"/>
          </p:nvPr>
        </p:nvSpPr>
        <p:spPr/>
        <p:txBody>
          <a:bodyPr/>
          <a:lstStyle/>
          <a:p>
            <a:fld id="{BDE079A3-2B51-A044-A3D5-72AAB8D37E7D}" type="datetimeFigureOut">
              <a:rPr lang="sv-SE" smtClean="0"/>
              <a:t>2022-06-29</a:t>
            </a:fld>
            <a:endParaRPr lang="sv-SE"/>
          </a:p>
        </p:txBody>
      </p:sp>
      <p:sp>
        <p:nvSpPr>
          <p:cNvPr id="4" name="Platshållare för sidfot 3">
            <a:extLst>
              <a:ext uri="{FF2B5EF4-FFF2-40B4-BE49-F238E27FC236}">
                <a16:creationId xmlns:a16="http://schemas.microsoft.com/office/drawing/2014/main" id="{15664F11-45F5-DA71-E1F0-BCC79D64109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DD9430A-82D3-67C1-38BD-991AE3E921D2}"/>
              </a:ext>
            </a:extLst>
          </p:cNvPr>
          <p:cNvSpPr>
            <a:spLocks noGrp="1"/>
          </p:cNvSpPr>
          <p:nvPr>
            <p:ph type="sldNum" sz="quarter" idx="12"/>
          </p:nvPr>
        </p:nvSpPr>
        <p:spPr/>
        <p:txBody>
          <a:bodyPr/>
          <a:lstStyle/>
          <a:p>
            <a:fld id="{FB93E390-5286-CC49-A0C8-8E4052924CCE}" type="slidenum">
              <a:rPr lang="sv-SE" smtClean="0"/>
              <a:t>‹#›</a:t>
            </a:fld>
            <a:endParaRPr lang="sv-SE"/>
          </a:p>
        </p:txBody>
      </p:sp>
    </p:spTree>
    <p:extLst>
      <p:ext uri="{BB962C8B-B14F-4D97-AF65-F5344CB8AC3E}">
        <p14:creationId xmlns:p14="http://schemas.microsoft.com/office/powerpoint/2010/main" val="98757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ED41AA7-053C-8A0C-0E57-FA891BEFD577}"/>
              </a:ext>
            </a:extLst>
          </p:cNvPr>
          <p:cNvSpPr>
            <a:spLocks noGrp="1"/>
          </p:cNvSpPr>
          <p:nvPr>
            <p:ph type="dt" sz="half" idx="10"/>
          </p:nvPr>
        </p:nvSpPr>
        <p:spPr/>
        <p:txBody>
          <a:bodyPr/>
          <a:lstStyle/>
          <a:p>
            <a:fld id="{BDE079A3-2B51-A044-A3D5-72AAB8D37E7D}" type="datetimeFigureOut">
              <a:rPr lang="sv-SE" smtClean="0"/>
              <a:t>2022-06-29</a:t>
            </a:fld>
            <a:endParaRPr lang="sv-SE"/>
          </a:p>
        </p:txBody>
      </p:sp>
      <p:sp>
        <p:nvSpPr>
          <p:cNvPr id="3" name="Platshållare för sidfot 2">
            <a:extLst>
              <a:ext uri="{FF2B5EF4-FFF2-40B4-BE49-F238E27FC236}">
                <a16:creationId xmlns:a16="http://schemas.microsoft.com/office/drawing/2014/main" id="{A46E09F5-CD33-03B5-BD5B-BC83A6C05A5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77D3B3F-8466-DF7F-0E3B-A60FA47C0744}"/>
              </a:ext>
            </a:extLst>
          </p:cNvPr>
          <p:cNvSpPr>
            <a:spLocks noGrp="1"/>
          </p:cNvSpPr>
          <p:nvPr>
            <p:ph type="sldNum" sz="quarter" idx="12"/>
          </p:nvPr>
        </p:nvSpPr>
        <p:spPr/>
        <p:txBody>
          <a:bodyPr/>
          <a:lstStyle/>
          <a:p>
            <a:fld id="{FB93E390-5286-CC49-A0C8-8E4052924CCE}" type="slidenum">
              <a:rPr lang="sv-SE" smtClean="0"/>
              <a:t>‹#›</a:t>
            </a:fld>
            <a:endParaRPr lang="sv-SE"/>
          </a:p>
        </p:txBody>
      </p:sp>
    </p:spTree>
    <p:extLst>
      <p:ext uri="{BB962C8B-B14F-4D97-AF65-F5344CB8AC3E}">
        <p14:creationId xmlns:p14="http://schemas.microsoft.com/office/powerpoint/2010/main" val="77321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C4CED0-12FC-5E0E-6C57-14E60089505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9130-720A-558A-8931-E1BC9DABC2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3C0CA08-4F06-59EA-EE0F-3558AF7B3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608F7EF-0069-3446-BB87-0180D6B14832}"/>
              </a:ext>
            </a:extLst>
          </p:cNvPr>
          <p:cNvSpPr>
            <a:spLocks noGrp="1"/>
          </p:cNvSpPr>
          <p:nvPr>
            <p:ph type="dt" sz="half" idx="10"/>
          </p:nvPr>
        </p:nvSpPr>
        <p:spPr/>
        <p:txBody>
          <a:bodyPr/>
          <a:lstStyle/>
          <a:p>
            <a:fld id="{BDE079A3-2B51-A044-A3D5-72AAB8D37E7D}" type="datetimeFigureOut">
              <a:rPr lang="sv-SE" smtClean="0"/>
              <a:t>2022-06-29</a:t>
            </a:fld>
            <a:endParaRPr lang="sv-SE"/>
          </a:p>
        </p:txBody>
      </p:sp>
      <p:sp>
        <p:nvSpPr>
          <p:cNvPr id="6" name="Platshållare för sidfot 5">
            <a:extLst>
              <a:ext uri="{FF2B5EF4-FFF2-40B4-BE49-F238E27FC236}">
                <a16:creationId xmlns:a16="http://schemas.microsoft.com/office/drawing/2014/main" id="{BD34C5F8-CDA7-2755-D985-63185F65305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EBF39F5-1A4D-83A3-D70F-ADE1DFF654D5}"/>
              </a:ext>
            </a:extLst>
          </p:cNvPr>
          <p:cNvSpPr>
            <a:spLocks noGrp="1"/>
          </p:cNvSpPr>
          <p:nvPr>
            <p:ph type="sldNum" sz="quarter" idx="12"/>
          </p:nvPr>
        </p:nvSpPr>
        <p:spPr/>
        <p:txBody>
          <a:bodyPr/>
          <a:lstStyle/>
          <a:p>
            <a:fld id="{FB93E390-5286-CC49-A0C8-8E4052924CCE}" type="slidenum">
              <a:rPr lang="sv-SE" smtClean="0"/>
              <a:t>‹#›</a:t>
            </a:fld>
            <a:endParaRPr lang="sv-SE"/>
          </a:p>
        </p:txBody>
      </p:sp>
    </p:spTree>
    <p:extLst>
      <p:ext uri="{BB962C8B-B14F-4D97-AF65-F5344CB8AC3E}">
        <p14:creationId xmlns:p14="http://schemas.microsoft.com/office/powerpoint/2010/main" val="116665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1DB505-C057-E61A-322A-A144DC1EF9B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0A1DD9B-F1F7-67D9-5D59-8A43212DDE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DF76F2D-F16F-07A7-BFDE-5EAA2B260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8D36C5F-01FA-8A87-C52A-42D937D49952}"/>
              </a:ext>
            </a:extLst>
          </p:cNvPr>
          <p:cNvSpPr>
            <a:spLocks noGrp="1"/>
          </p:cNvSpPr>
          <p:nvPr>
            <p:ph type="dt" sz="half" idx="10"/>
          </p:nvPr>
        </p:nvSpPr>
        <p:spPr/>
        <p:txBody>
          <a:bodyPr/>
          <a:lstStyle/>
          <a:p>
            <a:fld id="{BDE079A3-2B51-A044-A3D5-72AAB8D37E7D}" type="datetimeFigureOut">
              <a:rPr lang="sv-SE" smtClean="0"/>
              <a:t>2022-06-29</a:t>
            </a:fld>
            <a:endParaRPr lang="sv-SE"/>
          </a:p>
        </p:txBody>
      </p:sp>
      <p:sp>
        <p:nvSpPr>
          <p:cNvPr id="6" name="Platshållare för sidfot 5">
            <a:extLst>
              <a:ext uri="{FF2B5EF4-FFF2-40B4-BE49-F238E27FC236}">
                <a16:creationId xmlns:a16="http://schemas.microsoft.com/office/drawing/2014/main" id="{9CBADDE8-997A-F0A1-6830-25CEC64FA55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45DB6D7-5EE2-5ED6-2140-0E20F114627B}"/>
              </a:ext>
            </a:extLst>
          </p:cNvPr>
          <p:cNvSpPr>
            <a:spLocks noGrp="1"/>
          </p:cNvSpPr>
          <p:nvPr>
            <p:ph type="sldNum" sz="quarter" idx="12"/>
          </p:nvPr>
        </p:nvSpPr>
        <p:spPr/>
        <p:txBody>
          <a:bodyPr/>
          <a:lstStyle/>
          <a:p>
            <a:fld id="{FB93E390-5286-CC49-A0C8-8E4052924CCE}" type="slidenum">
              <a:rPr lang="sv-SE" smtClean="0"/>
              <a:t>‹#›</a:t>
            </a:fld>
            <a:endParaRPr lang="sv-SE"/>
          </a:p>
        </p:txBody>
      </p:sp>
    </p:spTree>
    <p:extLst>
      <p:ext uri="{BB962C8B-B14F-4D97-AF65-F5344CB8AC3E}">
        <p14:creationId xmlns:p14="http://schemas.microsoft.com/office/powerpoint/2010/main" val="79461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41F39E6-9667-ADFD-2B5A-CFF2EBD3FC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3A5337C-CD89-194D-A0E0-D2098956D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DEF1831-CD03-4CDC-2075-C8F8C631C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079A3-2B51-A044-A3D5-72AAB8D37E7D}" type="datetimeFigureOut">
              <a:rPr lang="sv-SE" smtClean="0"/>
              <a:t>2022-06-29</a:t>
            </a:fld>
            <a:endParaRPr lang="sv-SE"/>
          </a:p>
        </p:txBody>
      </p:sp>
      <p:sp>
        <p:nvSpPr>
          <p:cNvPr id="5" name="Platshållare för sidfot 4">
            <a:extLst>
              <a:ext uri="{FF2B5EF4-FFF2-40B4-BE49-F238E27FC236}">
                <a16:creationId xmlns:a16="http://schemas.microsoft.com/office/drawing/2014/main" id="{5530B9B4-4C2B-E36A-49E5-604E604B2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5C81CCF-08BF-58B4-0F03-ABB3B031F3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3E390-5286-CC49-A0C8-8E4052924CCE}" type="slidenum">
              <a:rPr lang="sv-SE" smtClean="0"/>
              <a:t>‹#›</a:t>
            </a:fld>
            <a:endParaRPr lang="sv-SE"/>
          </a:p>
        </p:txBody>
      </p:sp>
    </p:spTree>
    <p:extLst>
      <p:ext uri="{BB962C8B-B14F-4D97-AF65-F5344CB8AC3E}">
        <p14:creationId xmlns:p14="http://schemas.microsoft.com/office/powerpoint/2010/main" val="1377762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47B7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626CFA-1DD2-874B-B42B-E1B3A36BD71A}"/>
              </a:ext>
            </a:extLst>
          </p:cNvPr>
          <p:cNvSpPr>
            <a:spLocks noGrp="1"/>
          </p:cNvSpPr>
          <p:nvPr>
            <p:ph type="ctrTitle"/>
          </p:nvPr>
        </p:nvSpPr>
        <p:spPr>
          <a:xfrm>
            <a:off x="824752" y="295835"/>
            <a:ext cx="10542495" cy="2395348"/>
          </a:xfrm>
        </p:spPr>
        <p:txBody>
          <a:bodyPr>
            <a:normAutofit/>
          </a:bodyPr>
          <a:lstStyle/>
          <a:p>
            <a:pPr algn="l"/>
            <a:r>
              <a:rPr lang="sv-SE" sz="4800" b="1" dirty="0">
                <a:latin typeface="Almega Sans Display" pitchFamily="2" charset="77"/>
              </a:rPr>
              <a:t>Inhyrningsbegränsningarna i Uthyrningslagen</a:t>
            </a:r>
            <a:endParaRPr lang="sv-SE" sz="4800" b="1" dirty="0">
              <a:solidFill>
                <a:schemeClr val="bg1"/>
              </a:solidFill>
              <a:latin typeface="Almega Sans Display" pitchFamily="2" charset="77"/>
            </a:endParaRPr>
          </a:p>
        </p:txBody>
      </p:sp>
      <p:pic>
        <p:nvPicPr>
          <p:cNvPr id="3" name="Bildobjekt 2">
            <a:extLst>
              <a:ext uri="{FF2B5EF4-FFF2-40B4-BE49-F238E27FC236}">
                <a16:creationId xmlns:a16="http://schemas.microsoft.com/office/drawing/2014/main" id="{C5E35B1F-B1F0-154A-5F61-1CCA5256DE0F}"/>
              </a:ext>
            </a:extLst>
          </p:cNvPr>
          <p:cNvPicPr>
            <a:picLocks noChangeAspect="1"/>
          </p:cNvPicPr>
          <p:nvPr/>
        </p:nvPicPr>
        <p:blipFill>
          <a:blip r:embed="rId2"/>
          <a:stretch>
            <a:fillRect/>
          </a:stretch>
        </p:blipFill>
        <p:spPr>
          <a:xfrm>
            <a:off x="2752538" y="3429000"/>
            <a:ext cx="9080500" cy="4152900"/>
          </a:xfrm>
          <a:prstGeom prst="rect">
            <a:avLst/>
          </a:prstGeom>
        </p:spPr>
      </p:pic>
      <p:pic>
        <p:nvPicPr>
          <p:cNvPr id="7" name="Bildobjekt 6">
            <a:extLst>
              <a:ext uri="{FF2B5EF4-FFF2-40B4-BE49-F238E27FC236}">
                <a16:creationId xmlns:a16="http://schemas.microsoft.com/office/drawing/2014/main" id="{EDAD5A7E-DF28-2681-DF63-3A67E092E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6453" y="6270904"/>
            <a:ext cx="3446585" cy="291261"/>
          </a:xfrm>
          <a:prstGeom prst="rect">
            <a:avLst/>
          </a:prstGeom>
        </p:spPr>
      </p:pic>
    </p:spTree>
    <p:extLst>
      <p:ext uri="{BB962C8B-B14F-4D97-AF65-F5344CB8AC3E}">
        <p14:creationId xmlns:p14="http://schemas.microsoft.com/office/powerpoint/2010/main" val="1554046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mb 20">
            <a:extLst>
              <a:ext uri="{FF2B5EF4-FFF2-40B4-BE49-F238E27FC236}">
                <a16:creationId xmlns:a16="http://schemas.microsoft.com/office/drawing/2014/main" id="{6CFB56DA-A0BD-3542-C39D-E227284DA2BD}"/>
              </a:ext>
            </a:extLst>
          </p:cNvPr>
          <p:cNvSpPr/>
          <p:nvPr/>
        </p:nvSpPr>
        <p:spPr>
          <a:xfrm>
            <a:off x="6223654" y="-1153674"/>
            <a:ext cx="7412639" cy="6571941"/>
          </a:xfrm>
          <a:prstGeom prst="diamond">
            <a:avLst/>
          </a:prstGeom>
          <a:solidFill>
            <a:srgbClr val="647B71">
              <a:alpha val="8506"/>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FCADF93D-9B02-49DA-75EF-081DC6E7B47B}"/>
              </a:ext>
            </a:extLst>
          </p:cNvPr>
          <p:cNvPicPr>
            <a:picLocks noChangeAspect="1"/>
          </p:cNvPicPr>
          <p:nvPr/>
        </p:nvPicPr>
        <p:blipFill>
          <a:blip r:embed="rId2"/>
          <a:stretch>
            <a:fillRect/>
          </a:stretch>
        </p:blipFill>
        <p:spPr>
          <a:xfrm rot="10403063">
            <a:off x="8897253" y="2806224"/>
            <a:ext cx="4466423" cy="3068396"/>
          </a:xfrm>
          <a:prstGeom prst="rect">
            <a:avLst/>
          </a:prstGeom>
        </p:spPr>
      </p:pic>
      <p:sp>
        <p:nvSpPr>
          <p:cNvPr id="2" name="Rubrik 1">
            <a:extLst>
              <a:ext uri="{FF2B5EF4-FFF2-40B4-BE49-F238E27FC236}">
                <a16:creationId xmlns:a16="http://schemas.microsoft.com/office/drawing/2014/main" id="{D5D665B2-5924-73E3-C1A9-9935C204B64C}"/>
              </a:ext>
            </a:extLst>
          </p:cNvPr>
          <p:cNvSpPr>
            <a:spLocks noGrp="1"/>
          </p:cNvSpPr>
          <p:nvPr>
            <p:ph type="title"/>
          </p:nvPr>
        </p:nvSpPr>
        <p:spPr>
          <a:xfrm>
            <a:off x="977682" y="563363"/>
            <a:ext cx="10515600" cy="1325563"/>
          </a:xfrm>
        </p:spPr>
        <p:txBody>
          <a:bodyPr/>
          <a:lstStyle/>
          <a:p>
            <a:r>
              <a:rPr lang="sv-SE" b="1" dirty="0">
                <a:latin typeface="Almega Sans" pitchFamily="2" charset="77"/>
              </a:rPr>
              <a:t>Domar från EU-domstolen</a:t>
            </a:r>
            <a:endParaRPr lang="sv-SE" b="1" dirty="0">
              <a:solidFill>
                <a:srgbClr val="647B71"/>
              </a:solidFill>
              <a:latin typeface="Almega Sans" pitchFamily="2" charset="77"/>
            </a:endParaRPr>
          </a:p>
        </p:txBody>
      </p:sp>
      <p:pic>
        <p:nvPicPr>
          <p:cNvPr id="5" name="Bildobjekt 4">
            <a:extLst>
              <a:ext uri="{FF2B5EF4-FFF2-40B4-BE49-F238E27FC236}">
                <a16:creationId xmlns:a16="http://schemas.microsoft.com/office/drawing/2014/main" id="{251C44E9-5E81-6278-8131-097D50228C1B}"/>
              </a:ext>
            </a:extLst>
          </p:cNvPr>
          <p:cNvPicPr>
            <a:picLocks noChangeAspect="1"/>
          </p:cNvPicPr>
          <p:nvPr/>
        </p:nvPicPr>
        <p:blipFill>
          <a:blip r:embed="rId2"/>
          <a:stretch>
            <a:fillRect/>
          </a:stretch>
        </p:blipFill>
        <p:spPr>
          <a:xfrm>
            <a:off x="-2344889" y="152994"/>
            <a:ext cx="3124200" cy="2146300"/>
          </a:xfrm>
          <a:prstGeom prst="rect">
            <a:avLst/>
          </a:prstGeom>
        </p:spPr>
      </p:pic>
      <p:sp>
        <p:nvSpPr>
          <p:cNvPr id="7" name="textruta 6">
            <a:extLst>
              <a:ext uri="{FF2B5EF4-FFF2-40B4-BE49-F238E27FC236}">
                <a16:creationId xmlns:a16="http://schemas.microsoft.com/office/drawing/2014/main" id="{865DFBC9-C87F-D2ED-EE96-22734DE5F4BD}"/>
              </a:ext>
            </a:extLst>
          </p:cNvPr>
          <p:cNvSpPr txBox="1"/>
          <p:nvPr/>
        </p:nvSpPr>
        <p:spPr>
          <a:xfrm>
            <a:off x="1037880" y="1900110"/>
            <a:ext cx="4846612" cy="2308324"/>
          </a:xfrm>
          <a:prstGeom prst="rect">
            <a:avLst/>
          </a:prstGeom>
          <a:noFill/>
        </p:spPr>
        <p:txBody>
          <a:bodyPr wrap="square" rtlCol="0">
            <a:spAutoFit/>
          </a:bodyPr>
          <a:lstStyle/>
          <a:p>
            <a:r>
              <a:rPr lang="sv-SE" sz="1600" b="1" dirty="0">
                <a:latin typeface="Almega Sans" pitchFamily="2" charset="77"/>
              </a:rPr>
              <a:t>Dom från EU-domstolen den 14 oktober 2020 i mål C-681/18 </a:t>
            </a:r>
            <a:br>
              <a:rPr lang="sv-SE" sz="1600" b="1" dirty="0">
                <a:latin typeface="Almega Sans" pitchFamily="2" charset="77"/>
              </a:rPr>
            </a:br>
            <a:endParaRPr lang="sv-SE" sz="1600" b="1" dirty="0">
              <a:latin typeface="Almega Sans" pitchFamily="2" charset="77"/>
            </a:endParaRPr>
          </a:p>
          <a:p>
            <a:r>
              <a:rPr lang="sv-SE" sz="1600" dirty="0">
                <a:latin typeface="Almega Sans" pitchFamily="2" charset="77"/>
              </a:rPr>
              <a:t>”direktivet syftar även till att medlemsstaterna ska se till att ett och samma kundföretags anlitande av arbetstagare som hyrs ut av bemanningsföretag inte blir en permanent situation för en arbetstagare som hyrs ut” (p. 60).</a:t>
            </a:r>
          </a:p>
        </p:txBody>
      </p:sp>
      <p:sp>
        <p:nvSpPr>
          <p:cNvPr id="8" name="textruta 7">
            <a:extLst>
              <a:ext uri="{FF2B5EF4-FFF2-40B4-BE49-F238E27FC236}">
                <a16:creationId xmlns:a16="http://schemas.microsoft.com/office/drawing/2014/main" id="{C7768E50-1638-AB6B-82E4-391B03AC7678}"/>
              </a:ext>
            </a:extLst>
          </p:cNvPr>
          <p:cNvSpPr txBox="1"/>
          <p:nvPr/>
        </p:nvSpPr>
        <p:spPr>
          <a:xfrm>
            <a:off x="3018369" y="4969075"/>
            <a:ext cx="6410569" cy="830997"/>
          </a:xfrm>
          <a:prstGeom prst="rect">
            <a:avLst/>
          </a:prstGeom>
          <a:noFill/>
        </p:spPr>
        <p:txBody>
          <a:bodyPr wrap="square" rtlCol="0">
            <a:spAutoFit/>
          </a:bodyPr>
          <a:lstStyle/>
          <a:p>
            <a:r>
              <a:rPr lang="sv-SE" sz="1600" i="1" dirty="0">
                <a:solidFill>
                  <a:srgbClr val="647B71"/>
                </a:solidFill>
              </a:rPr>
              <a:t>”För det fall det i en medlemsstats tillämpliga lagstiftning inte föreskrivs någon sådan tidsperiod ankommer det på de nationella domstolarna att fastställa denna tidsperiod i varje enskilt fall” (p 58)</a:t>
            </a:r>
          </a:p>
        </p:txBody>
      </p:sp>
      <p:pic>
        <p:nvPicPr>
          <p:cNvPr id="22" name="Bildobjekt 21">
            <a:extLst>
              <a:ext uri="{FF2B5EF4-FFF2-40B4-BE49-F238E27FC236}">
                <a16:creationId xmlns:a16="http://schemas.microsoft.com/office/drawing/2014/main" id="{4C38F542-DBB0-1659-901A-CEEFF1120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419" y="6245005"/>
            <a:ext cx="3409950" cy="288979"/>
          </a:xfrm>
          <a:prstGeom prst="rect">
            <a:avLst/>
          </a:prstGeom>
        </p:spPr>
      </p:pic>
      <p:sp>
        <p:nvSpPr>
          <p:cNvPr id="16" name="textruta 15">
            <a:extLst>
              <a:ext uri="{FF2B5EF4-FFF2-40B4-BE49-F238E27FC236}">
                <a16:creationId xmlns:a16="http://schemas.microsoft.com/office/drawing/2014/main" id="{6FF00616-0512-9A73-B04B-F03DD81016A6}"/>
              </a:ext>
            </a:extLst>
          </p:cNvPr>
          <p:cNvSpPr txBox="1"/>
          <p:nvPr/>
        </p:nvSpPr>
        <p:spPr>
          <a:xfrm>
            <a:off x="328393" y="2505133"/>
            <a:ext cx="875561" cy="1631216"/>
          </a:xfrm>
          <a:prstGeom prst="rect">
            <a:avLst/>
          </a:prstGeom>
          <a:noFill/>
        </p:spPr>
        <p:txBody>
          <a:bodyPr wrap="none" rtlCol="0">
            <a:spAutoFit/>
          </a:bodyPr>
          <a:lstStyle/>
          <a:p>
            <a:r>
              <a:rPr lang="sv-SE" sz="10000" b="1" dirty="0">
                <a:solidFill>
                  <a:srgbClr val="647B71"/>
                </a:solidFill>
                <a:latin typeface="Almega Sans Display" pitchFamily="2" charset="77"/>
              </a:rPr>
              <a:t>”</a:t>
            </a:r>
          </a:p>
        </p:txBody>
      </p:sp>
      <p:sp>
        <p:nvSpPr>
          <p:cNvPr id="17" name="textruta 16">
            <a:extLst>
              <a:ext uri="{FF2B5EF4-FFF2-40B4-BE49-F238E27FC236}">
                <a16:creationId xmlns:a16="http://schemas.microsoft.com/office/drawing/2014/main" id="{52EC0FF3-545D-3817-13F5-5B697B311ADF}"/>
              </a:ext>
            </a:extLst>
          </p:cNvPr>
          <p:cNvSpPr txBox="1"/>
          <p:nvPr/>
        </p:nvSpPr>
        <p:spPr>
          <a:xfrm>
            <a:off x="6858277" y="2128915"/>
            <a:ext cx="4846612" cy="1815882"/>
          </a:xfrm>
          <a:prstGeom prst="rect">
            <a:avLst/>
          </a:prstGeom>
          <a:noFill/>
        </p:spPr>
        <p:txBody>
          <a:bodyPr wrap="square" rtlCol="0">
            <a:spAutoFit/>
          </a:bodyPr>
          <a:lstStyle/>
          <a:p>
            <a:r>
              <a:rPr lang="sv-SE" sz="1600" b="1" dirty="0">
                <a:latin typeface="Almega Sans" pitchFamily="2" charset="77"/>
              </a:rPr>
              <a:t>Ny EU-dom mars 2022 i mål C-232/20</a:t>
            </a:r>
            <a:br>
              <a:rPr lang="sv-SE" sz="1600" b="1" dirty="0">
                <a:latin typeface="Almega Sans" pitchFamily="2" charset="77"/>
              </a:rPr>
            </a:br>
            <a:endParaRPr lang="sv-SE" sz="1600" b="1" dirty="0">
              <a:latin typeface="Almega Sans" pitchFamily="2" charset="77"/>
            </a:endParaRPr>
          </a:p>
          <a:p>
            <a:r>
              <a:rPr lang="sv-SE" sz="1600" dirty="0">
                <a:latin typeface="Almega Sans" pitchFamily="2" charset="77"/>
              </a:rPr>
              <a:t>” Medlemsstaterna ska särskilt se till att ett och samma kundföretags anlitande av en arbetstagare som hyrs ut av bemanningsföretag inte blir en permanent situation för arbetstagaren” (p. 56).</a:t>
            </a:r>
          </a:p>
        </p:txBody>
      </p:sp>
      <p:sp>
        <p:nvSpPr>
          <p:cNvPr id="23" name="textruta 22">
            <a:extLst>
              <a:ext uri="{FF2B5EF4-FFF2-40B4-BE49-F238E27FC236}">
                <a16:creationId xmlns:a16="http://schemas.microsoft.com/office/drawing/2014/main" id="{26CCFB8E-B6A4-6F52-34AD-D396A046BF12}"/>
              </a:ext>
            </a:extLst>
          </p:cNvPr>
          <p:cNvSpPr txBox="1"/>
          <p:nvPr/>
        </p:nvSpPr>
        <p:spPr>
          <a:xfrm>
            <a:off x="2361084" y="4841222"/>
            <a:ext cx="875561" cy="1631216"/>
          </a:xfrm>
          <a:prstGeom prst="rect">
            <a:avLst/>
          </a:prstGeom>
          <a:noFill/>
        </p:spPr>
        <p:txBody>
          <a:bodyPr wrap="none" rtlCol="0">
            <a:spAutoFit/>
          </a:bodyPr>
          <a:lstStyle/>
          <a:p>
            <a:r>
              <a:rPr lang="sv-SE" sz="10000" b="1" dirty="0">
                <a:solidFill>
                  <a:schemeClr val="bg1">
                    <a:lumMod val="65000"/>
                  </a:schemeClr>
                </a:solidFill>
                <a:latin typeface="Almega Sans Display" pitchFamily="2" charset="77"/>
              </a:rPr>
              <a:t>”</a:t>
            </a:r>
          </a:p>
        </p:txBody>
      </p:sp>
      <p:sp>
        <p:nvSpPr>
          <p:cNvPr id="24" name="textruta 23">
            <a:extLst>
              <a:ext uri="{FF2B5EF4-FFF2-40B4-BE49-F238E27FC236}">
                <a16:creationId xmlns:a16="http://schemas.microsoft.com/office/drawing/2014/main" id="{0C71CC5C-62D0-3AB2-35B7-BE061EB0DB96}"/>
              </a:ext>
            </a:extLst>
          </p:cNvPr>
          <p:cNvSpPr txBox="1"/>
          <p:nvPr/>
        </p:nvSpPr>
        <p:spPr>
          <a:xfrm>
            <a:off x="6223654" y="2559156"/>
            <a:ext cx="875561" cy="1631216"/>
          </a:xfrm>
          <a:prstGeom prst="rect">
            <a:avLst/>
          </a:prstGeom>
          <a:noFill/>
        </p:spPr>
        <p:txBody>
          <a:bodyPr wrap="none" rtlCol="0">
            <a:spAutoFit/>
          </a:bodyPr>
          <a:lstStyle/>
          <a:p>
            <a:r>
              <a:rPr lang="sv-SE" sz="10000" b="1" dirty="0">
                <a:solidFill>
                  <a:srgbClr val="647B71"/>
                </a:solidFill>
                <a:latin typeface="Almega Sans Display" pitchFamily="2" charset="77"/>
              </a:rPr>
              <a:t>”</a:t>
            </a:r>
          </a:p>
        </p:txBody>
      </p:sp>
    </p:spTree>
    <p:extLst>
      <p:ext uri="{BB962C8B-B14F-4D97-AF65-F5344CB8AC3E}">
        <p14:creationId xmlns:p14="http://schemas.microsoft.com/office/powerpoint/2010/main" val="2173172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47B7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626CFA-1DD2-874B-B42B-E1B3A36BD71A}"/>
              </a:ext>
            </a:extLst>
          </p:cNvPr>
          <p:cNvSpPr>
            <a:spLocks noGrp="1"/>
          </p:cNvSpPr>
          <p:nvPr>
            <p:ph type="ctrTitle"/>
          </p:nvPr>
        </p:nvSpPr>
        <p:spPr>
          <a:xfrm>
            <a:off x="1290543" y="1211591"/>
            <a:ext cx="10542495" cy="2395348"/>
          </a:xfrm>
        </p:spPr>
        <p:txBody>
          <a:bodyPr>
            <a:normAutofit/>
          </a:bodyPr>
          <a:lstStyle/>
          <a:p>
            <a:pPr algn="l"/>
            <a:r>
              <a:rPr lang="sv-SE" sz="4800" b="1" dirty="0">
                <a:solidFill>
                  <a:schemeClr val="bg1"/>
                </a:solidFill>
                <a:latin typeface="Almega Sans Display" pitchFamily="2" charset="77"/>
              </a:rPr>
              <a:t>Mer info på på våra medlemsidor</a:t>
            </a:r>
          </a:p>
        </p:txBody>
      </p:sp>
      <p:pic>
        <p:nvPicPr>
          <p:cNvPr id="7" name="Bildobjekt 6">
            <a:extLst>
              <a:ext uri="{FF2B5EF4-FFF2-40B4-BE49-F238E27FC236}">
                <a16:creationId xmlns:a16="http://schemas.microsoft.com/office/drawing/2014/main" id="{EDAD5A7E-DF28-2681-DF63-3A67E092E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6453" y="6270904"/>
            <a:ext cx="3446585" cy="291261"/>
          </a:xfrm>
          <a:prstGeom prst="rect">
            <a:avLst/>
          </a:prstGeom>
        </p:spPr>
      </p:pic>
      <p:pic>
        <p:nvPicPr>
          <p:cNvPr id="4" name="Bildobjekt 3">
            <a:extLst>
              <a:ext uri="{FF2B5EF4-FFF2-40B4-BE49-F238E27FC236}">
                <a16:creationId xmlns:a16="http://schemas.microsoft.com/office/drawing/2014/main" id="{AB550C96-F5C2-976F-D102-13D80388EC95}"/>
              </a:ext>
            </a:extLst>
          </p:cNvPr>
          <p:cNvPicPr>
            <a:picLocks noChangeAspect="1"/>
          </p:cNvPicPr>
          <p:nvPr/>
        </p:nvPicPr>
        <p:blipFill>
          <a:blip r:embed="rId3"/>
          <a:stretch>
            <a:fillRect/>
          </a:stretch>
        </p:blipFill>
        <p:spPr>
          <a:xfrm rot="440196">
            <a:off x="5096954" y="2131264"/>
            <a:ext cx="8498862" cy="3904239"/>
          </a:xfrm>
          <a:prstGeom prst="rect">
            <a:avLst/>
          </a:prstGeom>
        </p:spPr>
      </p:pic>
    </p:spTree>
    <p:extLst>
      <p:ext uri="{BB962C8B-B14F-4D97-AF65-F5344CB8AC3E}">
        <p14:creationId xmlns:p14="http://schemas.microsoft.com/office/powerpoint/2010/main" val="74508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D665B2-5924-73E3-C1A9-9935C204B64C}"/>
              </a:ext>
            </a:extLst>
          </p:cNvPr>
          <p:cNvSpPr>
            <a:spLocks noGrp="1"/>
          </p:cNvSpPr>
          <p:nvPr>
            <p:ph type="title"/>
          </p:nvPr>
        </p:nvSpPr>
        <p:spPr>
          <a:xfrm>
            <a:off x="1634119" y="401799"/>
            <a:ext cx="7509881" cy="1325563"/>
          </a:xfrm>
        </p:spPr>
        <p:txBody>
          <a:bodyPr>
            <a:normAutofit/>
          </a:bodyPr>
          <a:lstStyle/>
          <a:p>
            <a:r>
              <a:rPr lang="sv-SE" sz="2800" b="1" dirty="0">
                <a:solidFill>
                  <a:srgbClr val="647B71"/>
                </a:solidFill>
                <a:latin typeface="Almega Sans" pitchFamily="2" charset="77"/>
                <a:ea typeface="Times New Roman" panose="02020603050405020304" pitchFamily="18" charset="0"/>
                <a:cs typeface="Times New Roman" panose="02020603050405020304" pitchFamily="18" charset="0"/>
              </a:rPr>
              <a:t>Anställda hos bemanningsföretag får en utökad möjlighet till tillsvidareanställning hos kundföretag</a:t>
            </a:r>
            <a:endParaRPr lang="sv-SE" sz="2800" b="1" dirty="0">
              <a:solidFill>
                <a:srgbClr val="647B71"/>
              </a:solidFill>
              <a:latin typeface="Almega Sans" pitchFamily="2" charset="77"/>
            </a:endParaRPr>
          </a:p>
        </p:txBody>
      </p:sp>
      <p:sp>
        <p:nvSpPr>
          <p:cNvPr id="19" name="Romb 18">
            <a:extLst>
              <a:ext uri="{FF2B5EF4-FFF2-40B4-BE49-F238E27FC236}">
                <a16:creationId xmlns:a16="http://schemas.microsoft.com/office/drawing/2014/main" id="{808F628B-CE73-0F23-64CB-2AAF2273AB27}"/>
              </a:ext>
            </a:extLst>
          </p:cNvPr>
          <p:cNvSpPr/>
          <p:nvPr/>
        </p:nvSpPr>
        <p:spPr>
          <a:xfrm>
            <a:off x="5577078" y="-266632"/>
            <a:ext cx="8434031" cy="7675156"/>
          </a:xfrm>
          <a:prstGeom prst="diamond">
            <a:avLst/>
          </a:prstGeom>
          <a:solidFill>
            <a:srgbClr val="647B71">
              <a:alpha val="8506"/>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251C44E9-5E81-6278-8131-097D50228C1B}"/>
              </a:ext>
            </a:extLst>
          </p:cNvPr>
          <p:cNvPicPr>
            <a:picLocks noChangeAspect="1"/>
          </p:cNvPicPr>
          <p:nvPr/>
        </p:nvPicPr>
        <p:blipFill>
          <a:blip r:embed="rId2"/>
          <a:stretch>
            <a:fillRect/>
          </a:stretch>
        </p:blipFill>
        <p:spPr>
          <a:xfrm>
            <a:off x="-1174108" y="1446717"/>
            <a:ext cx="3124200" cy="2146300"/>
          </a:xfrm>
          <a:prstGeom prst="rect">
            <a:avLst/>
          </a:prstGeom>
        </p:spPr>
      </p:pic>
      <p:sp>
        <p:nvSpPr>
          <p:cNvPr id="8" name="textruta 7">
            <a:extLst>
              <a:ext uri="{FF2B5EF4-FFF2-40B4-BE49-F238E27FC236}">
                <a16:creationId xmlns:a16="http://schemas.microsoft.com/office/drawing/2014/main" id="{C7768E50-1638-AB6B-82E4-391B03AC7678}"/>
              </a:ext>
            </a:extLst>
          </p:cNvPr>
          <p:cNvSpPr txBox="1"/>
          <p:nvPr/>
        </p:nvSpPr>
        <p:spPr>
          <a:xfrm>
            <a:off x="2145269" y="2350590"/>
            <a:ext cx="6641562" cy="338554"/>
          </a:xfrm>
          <a:prstGeom prst="rect">
            <a:avLst/>
          </a:prstGeom>
          <a:noFill/>
        </p:spPr>
        <p:txBody>
          <a:bodyPr wrap="none" rtlCol="0">
            <a:spAutoFit/>
          </a:bodyPr>
          <a:lstStyle/>
          <a:p>
            <a:r>
              <a:rPr lang="sv-SE" sz="1600" dirty="0">
                <a:latin typeface="Almega Sans" pitchFamily="2" charset="77"/>
              </a:rPr>
              <a:t>Lagen (2012:854) om uthyrning av arbetstagare (uthyrningslagen) </a:t>
            </a:r>
          </a:p>
        </p:txBody>
      </p:sp>
      <p:sp>
        <p:nvSpPr>
          <p:cNvPr id="9" name="textruta 8">
            <a:extLst>
              <a:ext uri="{FF2B5EF4-FFF2-40B4-BE49-F238E27FC236}">
                <a16:creationId xmlns:a16="http://schemas.microsoft.com/office/drawing/2014/main" id="{2F47362D-04B5-1AEC-3868-EB12C75F11B7}"/>
              </a:ext>
            </a:extLst>
          </p:cNvPr>
          <p:cNvSpPr txBox="1"/>
          <p:nvPr/>
        </p:nvSpPr>
        <p:spPr>
          <a:xfrm>
            <a:off x="2196554" y="3425332"/>
            <a:ext cx="6508858" cy="1077218"/>
          </a:xfrm>
          <a:prstGeom prst="rect">
            <a:avLst/>
          </a:prstGeom>
          <a:noFill/>
        </p:spPr>
        <p:txBody>
          <a:bodyPr wrap="square" lIns="91440" tIns="45720" rIns="91440" bIns="45720" rtlCol="0" anchor="t">
            <a:spAutoFit/>
          </a:bodyPr>
          <a:lstStyle/>
          <a:p>
            <a:r>
              <a:rPr lang="sv-SE" sz="1600" dirty="0">
                <a:latin typeface="Almega Sans"/>
              </a:rPr>
              <a:t>Efter 24 sammanlagda månader under en period om 36 månader hos kundföretag på samma driftsenhet ska kundföretaget erbjuda AT en tillsvidareanställning alternativt ersätta hen med motsvarande 2 månadslöner.</a:t>
            </a:r>
          </a:p>
        </p:txBody>
      </p:sp>
      <p:pic>
        <p:nvPicPr>
          <p:cNvPr id="18" name="Bildobjekt 17">
            <a:extLst>
              <a:ext uri="{FF2B5EF4-FFF2-40B4-BE49-F238E27FC236}">
                <a16:creationId xmlns:a16="http://schemas.microsoft.com/office/drawing/2014/main" id="{FCADF93D-9B02-49DA-75EF-081DC6E7B47B}"/>
              </a:ext>
            </a:extLst>
          </p:cNvPr>
          <p:cNvPicPr>
            <a:picLocks noChangeAspect="1"/>
          </p:cNvPicPr>
          <p:nvPr/>
        </p:nvPicPr>
        <p:blipFill>
          <a:blip r:embed="rId2"/>
          <a:stretch>
            <a:fillRect/>
          </a:stretch>
        </p:blipFill>
        <p:spPr>
          <a:xfrm rot="10403063">
            <a:off x="8867294" y="1965234"/>
            <a:ext cx="4466423" cy="3068396"/>
          </a:xfrm>
          <a:prstGeom prst="rect">
            <a:avLst/>
          </a:prstGeom>
        </p:spPr>
      </p:pic>
      <p:pic>
        <p:nvPicPr>
          <p:cNvPr id="22" name="Bildobjekt 21">
            <a:extLst>
              <a:ext uri="{FF2B5EF4-FFF2-40B4-BE49-F238E27FC236}">
                <a16:creationId xmlns:a16="http://schemas.microsoft.com/office/drawing/2014/main" id="{ED46C937-8DA3-DC7A-F3FD-E7F3A0338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419" y="6245005"/>
            <a:ext cx="3409950" cy="288979"/>
          </a:xfrm>
          <a:prstGeom prst="rect">
            <a:avLst/>
          </a:prstGeom>
        </p:spPr>
      </p:pic>
      <p:sp>
        <p:nvSpPr>
          <p:cNvPr id="20" name="Romb 19">
            <a:extLst>
              <a:ext uri="{FF2B5EF4-FFF2-40B4-BE49-F238E27FC236}">
                <a16:creationId xmlns:a16="http://schemas.microsoft.com/office/drawing/2014/main" id="{D37BAEAA-B5EE-778E-9F93-4E7FD17A01E0}"/>
              </a:ext>
            </a:extLst>
          </p:cNvPr>
          <p:cNvSpPr/>
          <p:nvPr/>
        </p:nvSpPr>
        <p:spPr>
          <a:xfrm>
            <a:off x="1778234" y="3390439"/>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7073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D665B2-5924-73E3-C1A9-9935C204B64C}"/>
              </a:ext>
            </a:extLst>
          </p:cNvPr>
          <p:cNvSpPr>
            <a:spLocks noGrp="1"/>
          </p:cNvSpPr>
          <p:nvPr>
            <p:ph type="title"/>
          </p:nvPr>
        </p:nvSpPr>
        <p:spPr>
          <a:xfrm>
            <a:off x="1634119" y="401799"/>
            <a:ext cx="7509881" cy="1325563"/>
          </a:xfrm>
        </p:spPr>
        <p:txBody>
          <a:bodyPr>
            <a:normAutofit/>
          </a:bodyPr>
          <a:lstStyle/>
          <a:p>
            <a:r>
              <a:rPr lang="sv-SE" sz="2800" b="1" dirty="0">
                <a:solidFill>
                  <a:srgbClr val="647B71"/>
                </a:solidFill>
                <a:latin typeface="Almega Sans" pitchFamily="2" charset="77"/>
                <a:ea typeface="Times New Roman" panose="02020603050405020304" pitchFamily="18" charset="0"/>
                <a:cs typeface="Times New Roman" panose="02020603050405020304" pitchFamily="18" charset="0"/>
              </a:rPr>
              <a:t>Anställda hos bemanningsföretag får en utökad möjlighet till tillsvidareanställning </a:t>
            </a:r>
            <a:r>
              <a:rPr lang="sv-SE" sz="2800" b="1">
                <a:solidFill>
                  <a:srgbClr val="647B71"/>
                </a:solidFill>
                <a:latin typeface="Almega Sans" pitchFamily="2" charset="77"/>
                <a:ea typeface="Times New Roman" panose="02020603050405020304" pitchFamily="18" charset="0"/>
                <a:cs typeface="Times New Roman" panose="02020603050405020304" pitchFamily="18" charset="0"/>
              </a:rPr>
              <a:t>hos kundföretag</a:t>
            </a:r>
            <a:endParaRPr lang="sv-SE" sz="2800" b="1" dirty="0">
              <a:solidFill>
                <a:srgbClr val="647B71"/>
              </a:solidFill>
              <a:latin typeface="Almega Sans" pitchFamily="2" charset="77"/>
            </a:endParaRPr>
          </a:p>
        </p:txBody>
      </p:sp>
      <p:sp>
        <p:nvSpPr>
          <p:cNvPr id="19" name="Romb 18">
            <a:extLst>
              <a:ext uri="{FF2B5EF4-FFF2-40B4-BE49-F238E27FC236}">
                <a16:creationId xmlns:a16="http://schemas.microsoft.com/office/drawing/2014/main" id="{808F628B-CE73-0F23-64CB-2AAF2273AB27}"/>
              </a:ext>
            </a:extLst>
          </p:cNvPr>
          <p:cNvSpPr/>
          <p:nvPr/>
        </p:nvSpPr>
        <p:spPr>
          <a:xfrm>
            <a:off x="6000378" y="-37709"/>
            <a:ext cx="8434031" cy="7675156"/>
          </a:xfrm>
          <a:prstGeom prst="diamond">
            <a:avLst/>
          </a:prstGeom>
          <a:solidFill>
            <a:srgbClr val="647B71">
              <a:alpha val="8506"/>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E7EC7108-0E57-F457-173C-C68CF6808550}"/>
              </a:ext>
            </a:extLst>
          </p:cNvPr>
          <p:cNvSpPr txBox="1"/>
          <p:nvPr/>
        </p:nvSpPr>
        <p:spPr>
          <a:xfrm>
            <a:off x="2887141" y="2277976"/>
            <a:ext cx="4511171" cy="338554"/>
          </a:xfrm>
          <a:prstGeom prst="rect">
            <a:avLst/>
          </a:prstGeom>
          <a:noFill/>
        </p:spPr>
        <p:txBody>
          <a:bodyPr wrap="none" rtlCol="0">
            <a:spAutoFit/>
          </a:bodyPr>
          <a:lstStyle/>
          <a:p>
            <a:r>
              <a:rPr lang="sv-SE" sz="1600" dirty="0">
                <a:latin typeface="Almega Sans" pitchFamily="2" charset="77"/>
              </a:rPr>
              <a:t>Huvudavtalet: LO-förbund: 3 månadslöner  </a:t>
            </a:r>
          </a:p>
        </p:txBody>
      </p:sp>
      <p:pic>
        <p:nvPicPr>
          <p:cNvPr id="5" name="Bildobjekt 4">
            <a:extLst>
              <a:ext uri="{FF2B5EF4-FFF2-40B4-BE49-F238E27FC236}">
                <a16:creationId xmlns:a16="http://schemas.microsoft.com/office/drawing/2014/main" id="{251C44E9-5E81-6278-8131-097D50228C1B}"/>
              </a:ext>
            </a:extLst>
          </p:cNvPr>
          <p:cNvPicPr>
            <a:picLocks noChangeAspect="1"/>
          </p:cNvPicPr>
          <p:nvPr/>
        </p:nvPicPr>
        <p:blipFill>
          <a:blip r:embed="rId2"/>
          <a:stretch>
            <a:fillRect/>
          </a:stretch>
        </p:blipFill>
        <p:spPr>
          <a:xfrm>
            <a:off x="-1174108" y="1446717"/>
            <a:ext cx="3124200" cy="2146300"/>
          </a:xfrm>
          <a:prstGeom prst="rect">
            <a:avLst/>
          </a:prstGeom>
        </p:spPr>
      </p:pic>
      <p:sp>
        <p:nvSpPr>
          <p:cNvPr id="6" name="textruta 5">
            <a:extLst>
              <a:ext uri="{FF2B5EF4-FFF2-40B4-BE49-F238E27FC236}">
                <a16:creationId xmlns:a16="http://schemas.microsoft.com/office/drawing/2014/main" id="{844C8978-F23C-1E55-09C8-F20E67A465AB}"/>
              </a:ext>
            </a:extLst>
          </p:cNvPr>
          <p:cNvSpPr txBox="1"/>
          <p:nvPr/>
        </p:nvSpPr>
        <p:spPr>
          <a:xfrm>
            <a:off x="2887141" y="2882139"/>
            <a:ext cx="6991016" cy="338554"/>
          </a:xfrm>
          <a:prstGeom prst="rect">
            <a:avLst/>
          </a:prstGeom>
          <a:noFill/>
        </p:spPr>
        <p:txBody>
          <a:bodyPr wrap="none" rtlCol="0">
            <a:spAutoFit/>
          </a:bodyPr>
          <a:lstStyle/>
          <a:p>
            <a:r>
              <a:rPr lang="sv-SE" sz="1600" dirty="0">
                <a:latin typeface="Almega Sans" pitchFamily="2" charset="77"/>
              </a:rPr>
              <a:t>Månadslön = aktuell fast månadslön ej rörliga ersättningar (39 § LAS).</a:t>
            </a:r>
          </a:p>
        </p:txBody>
      </p:sp>
      <p:sp>
        <p:nvSpPr>
          <p:cNvPr id="7" name="textruta 6">
            <a:extLst>
              <a:ext uri="{FF2B5EF4-FFF2-40B4-BE49-F238E27FC236}">
                <a16:creationId xmlns:a16="http://schemas.microsoft.com/office/drawing/2014/main" id="{865DFBC9-C87F-D2ED-EE96-22734DE5F4BD}"/>
              </a:ext>
            </a:extLst>
          </p:cNvPr>
          <p:cNvSpPr txBox="1"/>
          <p:nvPr/>
        </p:nvSpPr>
        <p:spPr>
          <a:xfrm>
            <a:off x="2887141" y="3401669"/>
            <a:ext cx="3534942" cy="338554"/>
          </a:xfrm>
          <a:prstGeom prst="rect">
            <a:avLst/>
          </a:prstGeom>
          <a:noFill/>
        </p:spPr>
        <p:txBody>
          <a:bodyPr wrap="none" rtlCol="0">
            <a:spAutoFit/>
          </a:bodyPr>
          <a:lstStyle/>
          <a:p>
            <a:r>
              <a:rPr lang="sv-SE" sz="1600" dirty="0">
                <a:latin typeface="Almega Sans" pitchFamily="2" charset="77"/>
              </a:rPr>
              <a:t>Betraktas som lön skattemässigt </a:t>
            </a:r>
          </a:p>
        </p:txBody>
      </p:sp>
      <p:sp>
        <p:nvSpPr>
          <p:cNvPr id="8" name="textruta 7">
            <a:extLst>
              <a:ext uri="{FF2B5EF4-FFF2-40B4-BE49-F238E27FC236}">
                <a16:creationId xmlns:a16="http://schemas.microsoft.com/office/drawing/2014/main" id="{C7768E50-1638-AB6B-82E4-391B03AC7678}"/>
              </a:ext>
            </a:extLst>
          </p:cNvPr>
          <p:cNvSpPr txBox="1"/>
          <p:nvPr/>
        </p:nvSpPr>
        <p:spPr>
          <a:xfrm>
            <a:off x="2887141" y="4018656"/>
            <a:ext cx="4493538" cy="338554"/>
          </a:xfrm>
          <a:prstGeom prst="rect">
            <a:avLst/>
          </a:prstGeom>
          <a:noFill/>
        </p:spPr>
        <p:txBody>
          <a:bodyPr wrap="none" rtlCol="0">
            <a:spAutoFit/>
          </a:bodyPr>
          <a:lstStyle/>
          <a:p>
            <a:r>
              <a:rPr lang="sv-SE" sz="1600" dirty="0">
                <a:latin typeface="Almega Sans" pitchFamily="2" charset="77"/>
              </a:rPr>
              <a:t>Driftsenhet samma innebörd som i 22 § LAS</a:t>
            </a:r>
          </a:p>
        </p:txBody>
      </p:sp>
      <p:sp>
        <p:nvSpPr>
          <p:cNvPr id="9" name="textruta 8">
            <a:extLst>
              <a:ext uri="{FF2B5EF4-FFF2-40B4-BE49-F238E27FC236}">
                <a16:creationId xmlns:a16="http://schemas.microsoft.com/office/drawing/2014/main" id="{2F47362D-04B5-1AEC-3868-EB12C75F11B7}"/>
              </a:ext>
            </a:extLst>
          </p:cNvPr>
          <p:cNvSpPr txBox="1"/>
          <p:nvPr/>
        </p:nvSpPr>
        <p:spPr>
          <a:xfrm>
            <a:off x="2887141" y="4625324"/>
            <a:ext cx="6003758" cy="584775"/>
          </a:xfrm>
          <a:prstGeom prst="rect">
            <a:avLst/>
          </a:prstGeom>
          <a:noFill/>
        </p:spPr>
        <p:txBody>
          <a:bodyPr wrap="square" rtlCol="0">
            <a:spAutoFit/>
          </a:bodyPr>
          <a:lstStyle/>
          <a:p>
            <a:r>
              <a:rPr lang="sv-SE" sz="1600" dirty="0">
                <a:latin typeface="Almega Sans" pitchFamily="2" charset="77"/>
              </a:rPr>
              <a:t>Erbjudande/betalning senast en månad efter det att tidsgränsen (24) överskridits </a:t>
            </a:r>
          </a:p>
        </p:txBody>
      </p:sp>
      <p:sp>
        <p:nvSpPr>
          <p:cNvPr id="13" name="Romb 12">
            <a:extLst>
              <a:ext uri="{FF2B5EF4-FFF2-40B4-BE49-F238E27FC236}">
                <a16:creationId xmlns:a16="http://schemas.microsoft.com/office/drawing/2014/main" id="{790BFF65-2756-0CF4-5913-F5F194119AAF}"/>
              </a:ext>
            </a:extLst>
          </p:cNvPr>
          <p:cNvSpPr/>
          <p:nvPr/>
        </p:nvSpPr>
        <p:spPr>
          <a:xfrm>
            <a:off x="2322211" y="2266746"/>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omb 13">
            <a:extLst>
              <a:ext uri="{FF2B5EF4-FFF2-40B4-BE49-F238E27FC236}">
                <a16:creationId xmlns:a16="http://schemas.microsoft.com/office/drawing/2014/main" id="{DE2A1E69-CB6D-5E51-5225-9EFFD4CC8EF4}"/>
              </a:ext>
            </a:extLst>
          </p:cNvPr>
          <p:cNvSpPr/>
          <p:nvPr/>
        </p:nvSpPr>
        <p:spPr>
          <a:xfrm>
            <a:off x="2322211" y="2882139"/>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omb 14">
            <a:extLst>
              <a:ext uri="{FF2B5EF4-FFF2-40B4-BE49-F238E27FC236}">
                <a16:creationId xmlns:a16="http://schemas.microsoft.com/office/drawing/2014/main" id="{F32E7853-4D31-DCF0-1F45-2933DD829BFD}"/>
              </a:ext>
            </a:extLst>
          </p:cNvPr>
          <p:cNvSpPr/>
          <p:nvPr/>
        </p:nvSpPr>
        <p:spPr>
          <a:xfrm>
            <a:off x="2299597" y="3438856"/>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omb 15">
            <a:extLst>
              <a:ext uri="{FF2B5EF4-FFF2-40B4-BE49-F238E27FC236}">
                <a16:creationId xmlns:a16="http://schemas.microsoft.com/office/drawing/2014/main" id="{5BB5AF72-911E-396F-574F-C557A3E8F8CF}"/>
              </a:ext>
            </a:extLst>
          </p:cNvPr>
          <p:cNvSpPr/>
          <p:nvPr/>
        </p:nvSpPr>
        <p:spPr>
          <a:xfrm>
            <a:off x="2302741" y="4007426"/>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omb 16">
            <a:extLst>
              <a:ext uri="{FF2B5EF4-FFF2-40B4-BE49-F238E27FC236}">
                <a16:creationId xmlns:a16="http://schemas.microsoft.com/office/drawing/2014/main" id="{309810F5-C386-A496-D5E8-FFCC77030C8B}"/>
              </a:ext>
            </a:extLst>
          </p:cNvPr>
          <p:cNvSpPr/>
          <p:nvPr/>
        </p:nvSpPr>
        <p:spPr>
          <a:xfrm>
            <a:off x="2322211" y="4647337"/>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FCADF93D-9B02-49DA-75EF-081DC6E7B47B}"/>
              </a:ext>
            </a:extLst>
          </p:cNvPr>
          <p:cNvPicPr>
            <a:picLocks noChangeAspect="1"/>
          </p:cNvPicPr>
          <p:nvPr/>
        </p:nvPicPr>
        <p:blipFill>
          <a:blip r:embed="rId2"/>
          <a:stretch>
            <a:fillRect/>
          </a:stretch>
        </p:blipFill>
        <p:spPr>
          <a:xfrm rot="10403063">
            <a:off x="8867294" y="1965234"/>
            <a:ext cx="4466423" cy="3068396"/>
          </a:xfrm>
          <a:prstGeom prst="rect">
            <a:avLst/>
          </a:prstGeom>
        </p:spPr>
      </p:pic>
      <p:pic>
        <p:nvPicPr>
          <p:cNvPr id="22" name="Bildobjekt 21">
            <a:extLst>
              <a:ext uri="{FF2B5EF4-FFF2-40B4-BE49-F238E27FC236}">
                <a16:creationId xmlns:a16="http://schemas.microsoft.com/office/drawing/2014/main" id="{ED46C937-8DA3-DC7A-F3FD-E7F3A0338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419" y="6245005"/>
            <a:ext cx="3409950" cy="288979"/>
          </a:xfrm>
          <a:prstGeom prst="rect">
            <a:avLst/>
          </a:prstGeom>
        </p:spPr>
      </p:pic>
      <p:sp>
        <p:nvSpPr>
          <p:cNvPr id="20" name="textruta 19">
            <a:extLst>
              <a:ext uri="{FF2B5EF4-FFF2-40B4-BE49-F238E27FC236}">
                <a16:creationId xmlns:a16="http://schemas.microsoft.com/office/drawing/2014/main" id="{D4BC508F-A93F-F56E-FF96-5DC07C3D32DB}"/>
              </a:ext>
            </a:extLst>
          </p:cNvPr>
          <p:cNvSpPr txBox="1"/>
          <p:nvPr/>
        </p:nvSpPr>
        <p:spPr>
          <a:xfrm>
            <a:off x="2887141" y="5409897"/>
            <a:ext cx="3092513" cy="338554"/>
          </a:xfrm>
          <a:prstGeom prst="rect">
            <a:avLst/>
          </a:prstGeom>
          <a:noFill/>
        </p:spPr>
        <p:txBody>
          <a:bodyPr wrap="none" rtlCol="0">
            <a:spAutoFit/>
          </a:bodyPr>
          <a:lstStyle/>
          <a:p>
            <a:r>
              <a:rPr lang="sv-SE" sz="1600" dirty="0">
                <a:latin typeface="Almega Sans" pitchFamily="2" charset="77"/>
              </a:rPr>
              <a:t>AT – erhålla ”skäligt rådrum” </a:t>
            </a:r>
          </a:p>
        </p:txBody>
      </p:sp>
      <p:sp>
        <p:nvSpPr>
          <p:cNvPr id="21" name="Romb 20">
            <a:extLst>
              <a:ext uri="{FF2B5EF4-FFF2-40B4-BE49-F238E27FC236}">
                <a16:creationId xmlns:a16="http://schemas.microsoft.com/office/drawing/2014/main" id="{9011B1F0-4345-3C19-B653-6FBC79F1A807}"/>
              </a:ext>
            </a:extLst>
          </p:cNvPr>
          <p:cNvSpPr/>
          <p:nvPr/>
        </p:nvSpPr>
        <p:spPr>
          <a:xfrm>
            <a:off x="2305006" y="5330856"/>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4238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mb 19">
            <a:extLst>
              <a:ext uri="{FF2B5EF4-FFF2-40B4-BE49-F238E27FC236}">
                <a16:creationId xmlns:a16="http://schemas.microsoft.com/office/drawing/2014/main" id="{2F2C560D-2D55-29DC-FD97-C4C1E5D0D608}"/>
              </a:ext>
            </a:extLst>
          </p:cNvPr>
          <p:cNvSpPr/>
          <p:nvPr/>
        </p:nvSpPr>
        <p:spPr>
          <a:xfrm>
            <a:off x="3773321" y="1138476"/>
            <a:ext cx="4706250" cy="4526385"/>
          </a:xfrm>
          <a:prstGeom prst="diamond">
            <a:avLst/>
          </a:prstGeom>
          <a:solidFill>
            <a:srgbClr val="647B71">
              <a:alpha val="8506"/>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Romb 20">
            <a:extLst>
              <a:ext uri="{FF2B5EF4-FFF2-40B4-BE49-F238E27FC236}">
                <a16:creationId xmlns:a16="http://schemas.microsoft.com/office/drawing/2014/main" id="{6CFB56DA-A0BD-3542-C39D-E227284DA2BD}"/>
              </a:ext>
            </a:extLst>
          </p:cNvPr>
          <p:cNvSpPr/>
          <p:nvPr/>
        </p:nvSpPr>
        <p:spPr>
          <a:xfrm>
            <a:off x="7810895" y="885019"/>
            <a:ext cx="4706250" cy="4526385"/>
          </a:xfrm>
          <a:prstGeom prst="diamond">
            <a:avLst/>
          </a:prstGeom>
          <a:solidFill>
            <a:srgbClr val="647B71">
              <a:alpha val="8506"/>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FCADF93D-9B02-49DA-75EF-081DC6E7B47B}"/>
              </a:ext>
            </a:extLst>
          </p:cNvPr>
          <p:cNvPicPr>
            <a:picLocks noChangeAspect="1"/>
          </p:cNvPicPr>
          <p:nvPr/>
        </p:nvPicPr>
        <p:blipFill>
          <a:blip r:embed="rId2"/>
          <a:stretch>
            <a:fillRect/>
          </a:stretch>
        </p:blipFill>
        <p:spPr>
          <a:xfrm rot="10403063">
            <a:off x="8924111" y="3676068"/>
            <a:ext cx="4466423" cy="3068396"/>
          </a:xfrm>
          <a:prstGeom prst="rect">
            <a:avLst/>
          </a:prstGeom>
        </p:spPr>
      </p:pic>
      <p:sp>
        <p:nvSpPr>
          <p:cNvPr id="2" name="Rubrik 1">
            <a:extLst>
              <a:ext uri="{FF2B5EF4-FFF2-40B4-BE49-F238E27FC236}">
                <a16:creationId xmlns:a16="http://schemas.microsoft.com/office/drawing/2014/main" id="{D5D665B2-5924-73E3-C1A9-9935C204B64C}"/>
              </a:ext>
            </a:extLst>
          </p:cNvPr>
          <p:cNvSpPr>
            <a:spLocks noGrp="1"/>
          </p:cNvSpPr>
          <p:nvPr>
            <p:ph type="title"/>
          </p:nvPr>
        </p:nvSpPr>
        <p:spPr>
          <a:xfrm>
            <a:off x="1634119" y="401799"/>
            <a:ext cx="10515600" cy="1325563"/>
          </a:xfrm>
        </p:spPr>
        <p:txBody>
          <a:bodyPr/>
          <a:lstStyle/>
          <a:p>
            <a:r>
              <a:rPr lang="sv-SE" b="1" dirty="0">
                <a:solidFill>
                  <a:srgbClr val="647B71"/>
                </a:solidFill>
                <a:latin typeface="Almega Sans" pitchFamily="2" charset="77"/>
              </a:rPr>
              <a:t>Inhyrning</a:t>
            </a:r>
          </a:p>
        </p:txBody>
      </p:sp>
      <p:sp>
        <p:nvSpPr>
          <p:cNvPr id="19" name="Romb 18">
            <a:extLst>
              <a:ext uri="{FF2B5EF4-FFF2-40B4-BE49-F238E27FC236}">
                <a16:creationId xmlns:a16="http://schemas.microsoft.com/office/drawing/2014/main" id="{808F628B-CE73-0F23-64CB-2AAF2273AB27}"/>
              </a:ext>
            </a:extLst>
          </p:cNvPr>
          <p:cNvSpPr/>
          <p:nvPr/>
        </p:nvSpPr>
        <p:spPr>
          <a:xfrm>
            <a:off x="-403033" y="1138476"/>
            <a:ext cx="4706250" cy="4526385"/>
          </a:xfrm>
          <a:prstGeom prst="diamond">
            <a:avLst/>
          </a:prstGeom>
          <a:solidFill>
            <a:srgbClr val="647B71">
              <a:alpha val="8506"/>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251C44E9-5E81-6278-8131-097D50228C1B}"/>
              </a:ext>
            </a:extLst>
          </p:cNvPr>
          <p:cNvPicPr>
            <a:picLocks noChangeAspect="1"/>
          </p:cNvPicPr>
          <p:nvPr/>
        </p:nvPicPr>
        <p:blipFill>
          <a:blip r:embed="rId2"/>
          <a:stretch>
            <a:fillRect/>
          </a:stretch>
        </p:blipFill>
        <p:spPr>
          <a:xfrm>
            <a:off x="-1174108" y="1446717"/>
            <a:ext cx="3124200" cy="2146300"/>
          </a:xfrm>
          <a:prstGeom prst="rect">
            <a:avLst/>
          </a:prstGeom>
        </p:spPr>
      </p:pic>
      <p:sp>
        <p:nvSpPr>
          <p:cNvPr id="7" name="textruta 6">
            <a:extLst>
              <a:ext uri="{FF2B5EF4-FFF2-40B4-BE49-F238E27FC236}">
                <a16:creationId xmlns:a16="http://schemas.microsoft.com/office/drawing/2014/main" id="{865DFBC9-C87F-D2ED-EE96-22734DE5F4BD}"/>
              </a:ext>
            </a:extLst>
          </p:cNvPr>
          <p:cNvSpPr txBox="1"/>
          <p:nvPr/>
        </p:nvSpPr>
        <p:spPr>
          <a:xfrm>
            <a:off x="669752" y="2958629"/>
            <a:ext cx="3290805" cy="1569660"/>
          </a:xfrm>
          <a:prstGeom prst="rect">
            <a:avLst/>
          </a:prstGeom>
          <a:noFill/>
        </p:spPr>
        <p:txBody>
          <a:bodyPr wrap="square" rtlCol="0">
            <a:spAutoFit/>
          </a:bodyPr>
          <a:lstStyle/>
          <a:p>
            <a:r>
              <a:rPr lang="sv-SE" sz="1600" dirty="0">
                <a:latin typeface="Almega Sans" pitchFamily="2" charset="77"/>
              </a:rPr>
              <a:t>Om AT </a:t>
            </a:r>
            <a:r>
              <a:rPr lang="sv-SE" sz="1600" u="sng" dirty="0">
                <a:latin typeface="Almega Sans" pitchFamily="2" charset="77"/>
              </a:rPr>
              <a:t>accepterar </a:t>
            </a:r>
            <a:r>
              <a:rPr lang="sv-SE" sz="1600" dirty="0">
                <a:latin typeface="Almega Sans" pitchFamily="2" charset="77"/>
              </a:rPr>
              <a:t>erbjudandet, upphör anställningen hos bemanningsföretaget när anställningen hos kundföretaget tillträds. </a:t>
            </a:r>
          </a:p>
        </p:txBody>
      </p:sp>
      <p:sp>
        <p:nvSpPr>
          <p:cNvPr id="8" name="textruta 7">
            <a:extLst>
              <a:ext uri="{FF2B5EF4-FFF2-40B4-BE49-F238E27FC236}">
                <a16:creationId xmlns:a16="http://schemas.microsoft.com/office/drawing/2014/main" id="{C7768E50-1638-AB6B-82E4-391B03AC7678}"/>
              </a:ext>
            </a:extLst>
          </p:cNvPr>
          <p:cNvSpPr txBox="1"/>
          <p:nvPr/>
        </p:nvSpPr>
        <p:spPr>
          <a:xfrm>
            <a:off x="8664258" y="2904775"/>
            <a:ext cx="3354539" cy="1569660"/>
          </a:xfrm>
          <a:prstGeom prst="rect">
            <a:avLst/>
          </a:prstGeom>
          <a:noFill/>
        </p:spPr>
        <p:txBody>
          <a:bodyPr wrap="square" rtlCol="0">
            <a:spAutoFit/>
          </a:bodyPr>
          <a:lstStyle/>
          <a:p>
            <a:r>
              <a:rPr lang="sv-SE" sz="1600" dirty="0">
                <a:latin typeface="Almega Sans" pitchFamily="2" charset="77"/>
              </a:rPr>
              <a:t>Om kundföretaget betalat ersättning om två (tre) månadslöner kan uthyrningen fortsätta utan att skyldigheten uppkommer hos samma kundföretag igen.  </a:t>
            </a:r>
          </a:p>
        </p:txBody>
      </p:sp>
      <p:sp>
        <p:nvSpPr>
          <p:cNvPr id="9" name="textruta 8">
            <a:extLst>
              <a:ext uri="{FF2B5EF4-FFF2-40B4-BE49-F238E27FC236}">
                <a16:creationId xmlns:a16="http://schemas.microsoft.com/office/drawing/2014/main" id="{2F47362D-04B5-1AEC-3868-EB12C75F11B7}"/>
              </a:ext>
            </a:extLst>
          </p:cNvPr>
          <p:cNvSpPr txBox="1"/>
          <p:nvPr/>
        </p:nvSpPr>
        <p:spPr>
          <a:xfrm>
            <a:off x="4487995" y="2937626"/>
            <a:ext cx="3513659" cy="2062103"/>
          </a:xfrm>
          <a:prstGeom prst="rect">
            <a:avLst/>
          </a:prstGeom>
          <a:noFill/>
        </p:spPr>
        <p:txBody>
          <a:bodyPr wrap="square" rtlCol="0">
            <a:spAutoFit/>
          </a:bodyPr>
          <a:lstStyle/>
          <a:p>
            <a:r>
              <a:rPr lang="sv-SE" sz="1600" dirty="0">
                <a:latin typeface="Almega Sans" pitchFamily="2" charset="77"/>
              </a:rPr>
              <a:t>Om AT </a:t>
            </a:r>
            <a:r>
              <a:rPr lang="sv-SE" sz="1600" u="sng" dirty="0">
                <a:latin typeface="Almega Sans" pitchFamily="2" charset="77"/>
              </a:rPr>
              <a:t>inte accepterar </a:t>
            </a:r>
            <a:r>
              <a:rPr lang="sv-SE" sz="1600" dirty="0">
                <a:latin typeface="Almega Sans" pitchFamily="2" charset="77"/>
              </a:rPr>
              <a:t>erbjudandet har kundföretaget fullgjort sin skyldighet. Nytt erbjudande behöver inte lämnas, även om arbetstagaren fortsätter att arbeta hos kundföretaget eller senare hyrs ut på nytt till kundföretaget. </a:t>
            </a:r>
          </a:p>
        </p:txBody>
      </p:sp>
      <p:sp>
        <p:nvSpPr>
          <p:cNvPr id="13" name="Romb 12">
            <a:extLst>
              <a:ext uri="{FF2B5EF4-FFF2-40B4-BE49-F238E27FC236}">
                <a16:creationId xmlns:a16="http://schemas.microsoft.com/office/drawing/2014/main" id="{790BFF65-2756-0CF4-5913-F5F194119AAF}"/>
              </a:ext>
            </a:extLst>
          </p:cNvPr>
          <p:cNvSpPr/>
          <p:nvPr/>
        </p:nvSpPr>
        <p:spPr>
          <a:xfrm>
            <a:off x="310954" y="2958629"/>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omb 13">
            <a:extLst>
              <a:ext uri="{FF2B5EF4-FFF2-40B4-BE49-F238E27FC236}">
                <a16:creationId xmlns:a16="http://schemas.microsoft.com/office/drawing/2014/main" id="{DE2A1E69-CB6D-5E51-5225-9EFFD4CC8EF4}"/>
              </a:ext>
            </a:extLst>
          </p:cNvPr>
          <p:cNvSpPr/>
          <p:nvPr/>
        </p:nvSpPr>
        <p:spPr>
          <a:xfrm>
            <a:off x="4162348" y="2958629"/>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omb 14">
            <a:extLst>
              <a:ext uri="{FF2B5EF4-FFF2-40B4-BE49-F238E27FC236}">
                <a16:creationId xmlns:a16="http://schemas.microsoft.com/office/drawing/2014/main" id="{F32E7853-4D31-DCF0-1F45-2933DD829BFD}"/>
              </a:ext>
            </a:extLst>
          </p:cNvPr>
          <p:cNvSpPr/>
          <p:nvPr/>
        </p:nvSpPr>
        <p:spPr>
          <a:xfrm>
            <a:off x="8313912" y="2857476"/>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2" name="Bildobjekt 21">
            <a:extLst>
              <a:ext uri="{FF2B5EF4-FFF2-40B4-BE49-F238E27FC236}">
                <a16:creationId xmlns:a16="http://schemas.microsoft.com/office/drawing/2014/main" id="{4C38F542-DBB0-1659-901A-CEEFF1120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419" y="6245005"/>
            <a:ext cx="3409950" cy="288979"/>
          </a:xfrm>
          <a:prstGeom prst="rect">
            <a:avLst/>
          </a:prstGeom>
        </p:spPr>
      </p:pic>
    </p:spTree>
    <p:extLst>
      <p:ext uri="{BB962C8B-B14F-4D97-AF65-F5344CB8AC3E}">
        <p14:creationId xmlns:p14="http://schemas.microsoft.com/office/powerpoint/2010/main" val="9247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mb 18">
            <a:extLst>
              <a:ext uri="{FF2B5EF4-FFF2-40B4-BE49-F238E27FC236}">
                <a16:creationId xmlns:a16="http://schemas.microsoft.com/office/drawing/2014/main" id="{808F628B-CE73-0F23-64CB-2AAF2273AB27}"/>
              </a:ext>
            </a:extLst>
          </p:cNvPr>
          <p:cNvSpPr/>
          <p:nvPr/>
        </p:nvSpPr>
        <p:spPr>
          <a:xfrm>
            <a:off x="1992373" y="-152138"/>
            <a:ext cx="8434031" cy="7675156"/>
          </a:xfrm>
          <a:prstGeom prst="diamond">
            <a:avLst/>
          </a:prstGeom>
          <a:solidFill>
            <a:srgbClr val="647B71">
              <a:alpha val="8506"/>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E7EC7108-0E57-F457-173C-C68CF6808550}"/>
              </a:ext>
            </a:extLst>
          </p:cNvPr>
          <p:cNvSpPr txBox="1"/>
          <p:nvPr/>
        </p:nvSpPr>
        <p:spPr>
          <a:xfrm>
            <a:off x="2376658" y="2534579"/>
            <a:ext cx="3842719" cy="1077218"/>
          </a:xfrm>
          <a:prstGeom prst="rect">
            <a:avLst/>
          </a:prstGeom>
          <a:noFill/>
        </p:spPr>
        <p:txBody>
          <a:bodyPr wrap="square" rtlCol="0">
            <a:spAutoFit/>
          </a:bodyPr>
          <a:lstStyle/>
          <a:p>
            <a:r>
              <a:rPr lang="sv-SE" sz="1600" dirty="0">
                <a:latin typeface="Almega Sans" pitchFamily="2" charset="77"/>
              </a:rPr>
              <a:t>Individuell rättighet - gäller även om AT bytt AG (bemanningsföretag) - Dock ett och samma kundföretag och driftsenhet.</a:t>
            </a:r>
          </a:p>
        </p:txBody>
      </p:sp>
      <p:pic>
        <p:nvPicPr>
          <p:cNvPr id="5" name="Bildobjekt 4">
            <a:extLst>
              <a:ext uri="{FF2B5EF4-FFF2-40B4-BE49-F238E27FC236}">
                <a16:creationId xmlns:a16="http://schemas.microsoft.com/office/drawing/2014/main" id="{251C44E9-5E81-6278-8131-097D50228C1B}"/>
              </a:ext>
            </a:extLst>
          </p:cNvPr>
          <p:cNvPicPr>
            <a:picLocks noChangeAspect="1"/>
          </p:cNvPicPr>
          <p:nvPr/>
        </p:nvPicPr>
        <p:blipFill>
          <a:blip r:embed="rId2"/>
          <a:stretch>
            <a:fillRect/>
          </a:stretch>
        </p:blipFill>
        <p:spPr>
          <a:xfrm>
            <a:off x="-1444941" y="1434386"/>
            <a:ext cx="3124200" cy="2146300"/>
          </a:xfrm>
          <a:prstGeom prst="rect">
            <a:avLst/>
          </a:prstGeom>
        </p:spPr>
      </p:pic>
      <p:sp>
        <p:nvSpPr>
          <p:cNvPr id="9" name="textruta 8">
            <a:extLst>
              <a:ext uri="{FF2B5EF4-FFF2-40B4-BE49-F238E27FC236}">
                <a16:creationId xmlns:a16="http://schemas.microsoft.com/office/drawing/2014/main" id="{2F47362D-04B5-1AEC-3868-EB12C75F11B7}"/>
              </a:ext>
            </a:extLst>
          </p:cNvPr>
          <p:cNvSpPr txBox="1"/>
          <p:nvPr/>
        </p:nvSpPr>
        <p:spPr>
          <a:xfrm>
            <a:off x="6807670" y="4393444"/>
            <a:ext cx="3665170" cy="830997"/>
          </a:xfrm>
          <a:prstGeom prst="rect">
            <a:avLst/>
          </a:prstGeom>
          <a:noFill/>
        </p:spPr>
        <p:txBody>
          <a:bodyPr wrap="square" rtlCol="0">
            <a:spAutoFit/>
          </a:bodyPr>
          <a:lstStyle/>
          <a:p>
            <a:r>
              <a:rPr lang="sv-SE" sz="1600" dirty="0">
                <a:latin typeface="Almega Sans" pitchFamily="2" charset="77"/>
              </a:rPr>
              <a:t>Gäller ej anställda med särskilt anställningsstöd, i skyddat arbete eller lönebidrag.  </a:t>
            </a:r>
          </a:p>
        </p:txBody>
      </p:sp>
      <p:sp>
        <p:nvSpPr>
          <p:cNvPr id="13" name="Romb 12">
            <a:extLst>
              <a:ext uri="{FF2B5EF4-FFF2-40B4-BE49-F238E27FC236}">
                <a16:creationId xmlns:a16="http://schemas.microsoft.com/office/drawing/2014/main" id="{790BFF65-2756-0CF4-5913-F5F194119AAF}"/>
              </a:ext>
            </a:extLst>
          </p:cNvPr>
          <p:cNvSpPr/>
          <p:nvPr/>
        </p:nvSpPr>
        <p:spPr>
          <a:xfrm>
            <a:off x="2032942" y="2327030"/>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omb 13">
            <a:extLst>
              <a:ext uri="{FF2B5EF4-FFF2-40B4-BE49-F238E27FC236}">
                <a16:creationId xmlns:a16="http://schemas.microsoft.com/office/drawing/2014/main" id="{DE2A1E69-CB6D-5E51-5225-9EFFD4CC8EF4}"/>
              </a:ext>
            </a:extLst>
          </p:cNvPr>
          <p:cNvSpPr/>
          <p:nvPr/>
        </p:nvSpPr>
        <p:spPr>
          <a:xfrm>
            <a:off x="6511371" y="2284191"/>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omb 16">
            <a:extLst>
              <a:ext uri="{FF2B5EF4-FFF2-40B4-BE49-F238E27FC236}">
                <a16:creationId xmlns:a16="http://schemas.microsoft.com/office/drawing/2014/main" id="{309810F5-C386-A496-D5E8-FFCC77030C8B}"/>
              </a:ext>
            </a:extLst>
          </p:cNvPr>
          <p:cNvSpPr/>
          <p:nvPr/>
        </p:nvSpPr>
        <p:spPr>
          <a:xfrm>
            <a:off x="2022953" y="4268348"/>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FCADF93D-9B02-49DA-75EF-081DC6E7B47B}"/>
              </a:ext>
            </a:extLst>
          </p:cNvPr>
          <p:cNvPicPr>
            <a:picLocks noChangeAspect="1"/>
          </p:cNvPicPr>
          <p:nvPr/>
        </p:nvPicPr>
        <p:blipFill>
          <a:blip r:embed="rId2"/>
          <a:stretch>
            <a:fillRect/>
          </a:stretch>
        </p:blipFill>
        <p:spPr>
          <a:xfrm rot="12056622">
            <a:off x="8089362" y="4684383"/>
            <a:ext cx="4466423" cy="3068396"/>
          </a:xfrm>
          <a:prstGeom prst="rect">
            <a:avLst/>
          </a:prstGeom>
        </p:spPr>
      </p:pic>
      <p:sp>
        <p:nvSpPr>
          <p:cNvPr id="20" name="textruta 19">
            <a:extLst>
              <a:ext uri="{FF2B5EF4-FFF2-40B4-BE49-F238E27FC236}">
                <a16:creationId xmlns:a16="http://schemas.microsoft.com/office/drawing/2014/main" id="{6B4CCF08-5A9C-933B-79AD-0DF3A77442C7}"/>
              </a:ext>
            </a:extLst>
          </p:cNvPr>
          <p:cNvSpPr txBox="1"/>
          <p:nvPr/>
        </p:nvSpPr>
        <p:spPr>
          <a:xfrm>
            <a:off x="6807670" y="2507537"/>
            <a:ext cx="3842719" cy="1323439"/>
          </a:xfrm>
          <a:prstGeom prst="rect">
            <a:avLst/>
          </a:prstGeom>
          <a:noFill/>
        </p:spPr>
        <p:txBody>
          <a:bodyPr wrap="square" rtlCol="0">
            <a:spAutoFit/>
          </a:bodyPr>
          <a:lstStyle/>
          <a:p>
            <a:r>
              <a:rPr lang="sv-SE" sz="1600" dirty="0">
                <a:latin typeface="Almega Sans" pitchFamily="2" charset="77"/>
              </a:rPr>
              <a:t>Utgångspunkten är ett erbjudande om samma sysselsättningsgrad som motsvarar uthyrningen – hela anställningen upphör även om erbjudandet är på deltid.</a:t>
            </a:r>
          </a:p>
        </p:txBody>
      </p:sp>
      <p:sp>
        <p:nvSpPr>
          <p:cNvPr id="21" name="textruta 20">
            <a:extLst>
              <a:ext uri="{FF2B5EF4-FFF2-40B4-BE49-F238E27FC236}">
                <a16:creationId xmlns:a16="http://schemas.microsoft.com/office/drawing/2014/main" id="{B6CB1B9B-83D7-9398-7644-D39A3250F618}"/>
              </a:ext>
            </a:extLst>
          </p:cNvPr>
          <p:cNvSpPr txBox="1"/>
          <p:nvPr/>
        </p:nvSpPr>
        <p:spPr>
          <a:xfrm>
            <a:off x="2366669" y="4351265"/>
            <a:ext cx="3842719" cy="1077218"/>
          </a:xfrm>
          <a:prstGeom prst="rect">
            <a:avLst/>
          </a:prstGeom>
          <a:noFill/>
        </p:spPr>
        <p:txBody>
          <a:bodyPr wrap="square" rtlCol="0">
            <a:spAutoFit/>
          </a:bodyPr>
          <a:lstStyle/>
          <a:p>
            <a:r>
              <a:rPr lang="sv-SE" sz="1600" dirty="0">
                <a:latin typeface="Almega Sans" pitchFamily="2" charset="77"/>
              </a:rPr>
              <a:t>Inga krav på att erbjudna anställningsvillkor ska vara på viss nivå eller att tillträde ska ske inom viss tid.</a:t>
            </a:r>
          </a:p>
        </p:txBody>
      </p:sp>
      <p:sp>
        <p:nvSpPr>
          <p:cNvPr id="22" name="Romb 21">
            <a:extLst>
              <a:ext uri="{FF2B5EF4-FFF2-40B4-BE49-F238E27FC236}">
                <a16:creationId xmlns:a16="http://schemas.microsoft.com/office/drawing/2014/main" id="{74BA6CE7-1AF0-CABE-EAF7-8D511D0DC9BD}"/>
              </a:ext>
            </a:extLst>
          </p:cNvPr>
          <p:cNvSpPr/>
          <p:nvPr/>
        </p:nvSpPr>
        <p:spPr>
          <a:xfrm>
            <a:off x="6479855" y="4170758"/>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ubrik 1">
            <a:extLst>
              <a:ext uri="{FF2B5EF4-FFF2-40B4-BE49-F238E27FC236}">
                <a16:creationId xmlns:a16="http://schemas.microsoft.com/office/drawing/2014/main" id="{50B113DA-7C1B-BB7E-FDEB-972393403E9E}"/>
              </a:ext>
            </a:extLst>
          </p:cNvPr>
          <p:cNvSpPr txBox="1">
            <a:spLocks/>
          </p:cNvSpPr>
          <p:nvPr/>
        </p:nvSpPr>
        <p:spPr>
          <a:xfrm>
            <a:off x="1634119" y="4017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rgbClr val="647B71"/>
                </a:solidFill>
                <a:latin typeface="Almega Sans" pitchFamily="2" charset="77"/>
              </a:rPr>
              <a:t>Inhyrning</a:t>
            </a:r>
          </a:p>
        </p:txBody>
      </p:sp>
      <p:pic>
        <p:nvPicPr>
          <p:cNvPr id="24" name="Bildobjekt 23">
            <a:extLst>
              <a:ext uri="{FF2B5EF4-FFF2-40B4-BE49-F238E27FC236}">
                <a16:creationId xmlns:a16="http://schemas.microsoft.com/office/drawing/2014/main" id="{012DDC26-2E50-53BF-03FC-ACD11DAE4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419" y="6245005"/>
            <a:ext cx="3409950" cy="288979"/>
          </a:xfrm>
          <a:prstGeom prst="rect">
            <a:avLst/>
          </a:prstGeom>
        </p:spPr>
      </p:pic>
    </p:spTree>
    <p:extLst>
      <p:ext uri="{BB962C8B-B14F-4D97-AF65-F5344CB8AC3E}">
        <p14:creationId xmlns:p14="http://schemas.microsoft.com/office/powerpoint/2010/main" val="600022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mb 18">
            <a:extLst>
              <a:ext uri="{FF2B5EF4-FFF2-40B4-BE49-F238E27FC236}">
                <a16:creationId xmlns:a16="http://schemas.microsoft.com/office/drawing/2014/main" id="{808F628B-CE73-0F23-64CB-2AAF2273AB27}"/>
              </a:ext>
            </a:extLst>
          </p:cNvPr>
          <p:cNvSpPr/>
          <p:nvPr/>
        </p:nvSpPr>
        <p:spPr>
          <a:xfrm>
            <a:off x="-1109309" y="-515585"/>
            <a:ext cx="8434031" cy="7675156"/>
          </a:xfrm>
          <a:prstGeom prst="diamond">
            <a:avLst/>
          </a:prstGeom>
          <a:solidFill>
            <a:srgbClr val="647B71">
              <a:alpha val="8506"/>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251C44E9-5E81-6278-8131-097D50228C1B}"/>
              </a:ext>
            </a:extLst>
          </p:cNvPr>
          <p:cNvPicPr>
            <a:picLocks noChangeAspect="1"/>
          </p:cNvPicPr>
          <p:nvPr/>
        </p:nvPicPr>
        <p:blipFill>
          <a:blip r:embed="rId2"/>
          <a:stretch>
            <a:fillRect/>
          </a:stretch>
        </p:blipFill>
        <p:spPr>
          <a:xfrm>
            <a:off x="-1109309" y="1434385"/>
            <a:ext cx="3124200" cy="2146300"/>
          </a:xfrm>
          <a:prstGeom prst="rect">
            <a:avLst/>
          </a:prstGeom>
        </p:spPr>
      </p:pic>
      <p:pic>
        <p:nvPicPr>
          <p:cNvPr id="18" name="Bildobjekt 17">
            <a:extLst>
              <a:ext uri="{FF2B5EF4-FFF2-40B4-BE49-F238E27FC236}">
                <a16:creationId xmlns:a16="http://schemas.microsoft.com/office/drawing/2014/main" id="{FCADF93D-9B02-49DA-75EF-081DC6E7B47B}"/>
              </a:ext>
            </a:extLst>
          </p:cNvPr>
          <p:cNvPicPr>
            <a:picLocks noChangeAspect="1"/>
          </p:cNvPicPr>
          <p:nvPr/>
        </p:nvPicPr>
        <p:blipFill>
          <a:blip r:embed="rId2"/>
          <a:stretch>
            <a:fillRect/>
          </a:stretch>
        </p:blipFill>
        <p:spPr>
          <a:xfrm rot="12056622">
            <a:off x="7725579" y="4125901"/>
            <a:ext cx="4466423" cy="3068396"/>
          </a:xfrm>
          <a:prstGeom prst="rect">
            <a:avLst/>
          </a:prstGeom>
        </p:spPr>
      </p:pic>
      <p:sp>
        <p:nvSpPr>
          <p:cNvPr id="23" name="Rubrik 1">
            <a:extLst>
              <a:ext uri="{FF2B5EF4-FFF2-40B4-BE49-F238E27FC236}">
                <a16:creationId xmlns:a16="http://schemas.microsoft.com/office/drawing/2014/main" id="{50B113DA-7C1B-BB7E-FDEB-972393403E9E}"/>
              </a:ext>
            </a:extLst>
          </p:cNvPr>
          <p:cNvSpPr txBox="1">
            <a:spLocks/>
          </p:cNvSpPr>
          <p:nvPr/>
        </p:nvSpPr>
        <p:spPr>
          <a:xfrm>
            <a:off x="2233209" y="18447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rgbClr val="647B71"/>
                </a:solidFill>
                <a:latin typeface="Almega Sans" pitchFamily="2" charset="77"/>
              </a:rPr>
              <a:t>Hur räknas uthyrningstiden?</a:t>
            </a:r>
          </a:p>
        </p:txBody>
      </p:sp>
      <p:pic>
        <p:nvPicPr>
          <p:cNvPr id="24" name="Bildobjekt 23">
            <a:extLst>
              <a:ext uri="{FF2B5EF4-FFF2-40B4-BE49-F238E27FC236}">
                <a16:creationId xmlns:a16="http://schemas.microsoft.com/office/drawing/2014/main" id="{012DDC26-2E50-53BF-03FC-ACD11DAE4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419" y="6245005"/>
            <a:ext cx="3409950" cy="288979"/>
          </a:xfrm>
          <a:prstGeom prst="rect">
            <a:avLst/>
          </a:prstGeom>
        </p:spPr>
      </p:pic>
      <p:sp>
        <p:nvSpPr>
          <p:cNvPr id="15" name="Rubrik 1">
            <a:extLst>
              <a:ext uri="{FF2B5EF4-FFF2-40B4-BE49-F238E27FC236}">
                <a16:creationId xmlns:a16="http://schemas.microsoft.com/office/drawing/2014/main" id="{5D04F78A-9164-74EB-D8B3-4CCB17DD5690}"/>
              </a:ext>
            </a:extLst>
          </p:cNvPr>
          <p:cNvSpPr txBox="1">
            <a:spLocks/>
          </p:cNvSpPr>
          <p:nvPr/>
        </p:nvSpPr>
        <p:spPr>
          <a:xfrm>
            <a:off x="2233209" y="32149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dirty="0">
                <a:solidFill>
                  <a:prstClr val="black"/>
                </a:solidFill>
                <a:latin typeface="Almega Sans" pitchFamily="2" charset="77"/>
              </a:rPr>
              <a:t>- Sammanhängande uthyrning på deltid? </a:t>
            </a:r>
            <a:br>
              <a:rPr lang="sv-SE" sz="2800" dirty="0">
                <a:solidFill>
                  <a:prstClr val="black"/>
                </a:solidFill>
                <a:latin typeface="Almega Sans" pitchFamily="2" charset="77"/>
              </a:rPr>
            </a:br>
            <a:br>
              <a:rPr lang="sv-SE" sz="2800" dirty="0">
                <a:solidFill>
                  <a:prstClr val="black"/>
                </a:solidFill>
                <a:latin typeface="Almega Sans" pitchFamily="2" charset="77"/>
              </a:rPr>
            </a:br>
            <a:r>
              <a:rPr lang="sv-SE" sz="2800" dirty="0">
                <a:solidFill>
                  <a:prstClr val="black"/>
                </a:solidFill>
                <a:latin typeface="Almega Sans" pitchFamily="2" charset="77"/>
              </a:rPr>
              <a:t>- Enstaka dagar?</a:t>
            </a:r>
            <a:endParaRPr lang="sv-SE" sz="2800" dirty="0">
              <a:solidFill>
                <a:srgbClr val="647B71"/>
              </a:solidFill>
              <a:latin typeface="Almega Sans" pitchFamily="2" charset="77"/>
            </a:endParaRPr>
          </a:p>
        </p:txBody>
      </p:sp>
    </p:spTree>
    <p:extLst>
      <p:ext uri="{BB962C8B-B14F-4D97-AF65-F5344CB8AC3E}">
        <p14:creationId xmlns:p14="http://schemas.microsoft.com/office/powerpoint/2010/main" val="154401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D665B2-5924-73E3-C1A9-9935C204B64C}"/>
              </a:ext>
            </a:extLst>
          </p:cNvPr>
          <p:cNvSpPr>
            <a:spLocks noGrp="1"/>
          </p:cNvSpPr>
          <p:nvPr>
            <p:ph type="title"/>
          </p:nvPr>
        </p:nvSpPr>
        <p:spPr>
          <a:xfrm>
            <a:off x="1634119" y="401799"/>
            <a:ext cx="10515600" cy="1325563"/>
          </a:xfrm>
        </p:spPr>
        <p:txBody>
          <a:bodyPr/>
          <a:lstStyle/>
          <a:p>
            <a:r>
              <a:rPr lang="sv-SE" b="1" dirty="0">
                <a:solidFill>
                  <a:srgbClr val="647B71"/>
                </a:solidFill>
                <a:latin typeface="Almega Sans" pitchFamily="2" charset="77"/>
              </a:rPr>
              <a:t>Inhyrning</a:t>
            </a:r>
          </a:p>
        </p:txBody>
      </p:sp>
      <p:sp>
        <p:nvSpPr>
          <p:cNvPr id="19" name="Romb 18">
            <a:extLst>
              <a:ext uri="{FF2B5EF4-FFF2-40B4-BE49-F238E27FC236}">
                <a16:creationId xmlns:a16="http://schemas.microsoft.com/office/drawing/2014/main" id="{808F628B-CE73-0F23-64CB-2AAF2273AB27}"/>
              </a:ext>
            </a:extLst>
          </p:cNvPr>
          <p:cNvSpPr/>
          <p:nvPr/>
        </p:nvSpPr>
        <p:spPr>
          <a:xfrm>
            <a:off x="6939690" y="-1027819"/>
            <a:ext cx="8434031" cy="7675156"/>
          </a:xfrm>
          <a:prstGeom prst="diamond">
            <a:avLst/>
          </a:prstGeom>
          <a:solidFill>
            <a:srgbClr val="647B71">
              <a:alpha val="8506"/>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E7EC7108-0E57-F457-173C-C68CF6808550}"/>
              </a:ext>
            </a:extLst>
          </p:cNvPr>
          <p:cNvSpPr txBox="1"/>
          <p:nvPr/>
        </p:nvSpPr>
        <p:spPr>
          <a:xfrm>
            <a:off x="2887141" y="1788712"/>
            <a:ext cx="5658343" cy="830997"/>
          </a:xfrm>
          <a:prstGeom prst="rect">
            <a:avLst/>
          </a:prstGeom>
          <a:noFill/>
        </p:spPr>
        <p:txBody>
          <a:bodyPr wrap="square" rtlCol="0">
            <a:spAutoFit/>
          </a:bodyPr>
          <a:lstStyle/>
          <a:p>
            <a:r>
              <a:rPr lang="sv-SE" sz="1600" dirty="0">
                <a:latin typeface="Almega Sans" pitchFamily="2" charset="77"/>
              </a:rPr>
              <a:t>Kundföretag och bemanningsföretag kan mellan sig fritt utbyta relevant information om berörda arbetstagare utan hinder av GDPR.</a:t>
            </a:r>
          </a:p>
        </p:txBody>
      </p:sp>
      <p:pic>
        <p:nvPicPr>
          <p:cNvPr id="5" name="Bildobjekt 4">
            <a:extLst>
              <a:ext uri="{FF2B5EF4-FFF2-40B4-BE49-F238E27FC236}">
                <a16:creationId xmlns:a16="http://schemas.microsoft.com/office/drawing/2014/main" id="{251C44E9-5E81-6278-8131-097D50228C1B}"/>
              </a:ext>
            </a:extLst>
          </p:cNvPr>
          <p:cNvPicPr>
            <a:picLocks noChangeAspect="1"/>
          </p:cNvPicPr>
          <p:nvPr/>
        </p:nvPicPr>
        <p:blipFill>
          <a:blip r:embed="rId2"/>
          <a:stretch>
            <a:fillRect/>
          </a:stretch>
        </p:blipFill>
        <p:spPr>
          <a:xfrm>
            <a:off x="-909397" y="2516299"/>
            <a:ext cx="3124200" cy="2146300"/>
          </a:xfrm>
          <a:prstGeom prst="rect">
            <a:avLst/>
          </a:prstGeom>
        </p:spPr>
      </p:pic>
      <p:sp>
        <p:nvSpPr>
          <p:cNvPr id="6" name="textruta 5">
            <a:extLst>
              <a:ext uri="{FF2B5EF4-FFF2-40B4-BE49-F238E27FC236}">
                <a16:creationId xmlns:a16="http://schemas.microsoft.com/office/drawing/2014/main" id="{844C8978-F23C-1E55-09C8-F20E67A465AB}"/>
              </a:ext>
            </a:extLst>
          </p:cNvPr>
          <p:cNvSpPr txBox="1"/>
          <p:nvPr/>
        </p:nvSpPr>
        <p:spPr>
          <a:xfrm>
            <a:off x="2870516" y="2882139"/>
            <a:ext cx="6369051" cy="338554"/>
          </a:xfrm>
          <a:prstGeom prst="rect">
            <a:avLst/>
          </a:prstGeom>
          <a:noFill/>
        </p:spPr>
        <p:txBody>
          <a:bodyPr wrap="none" rtlCol="0">
            <a:spAutoFit/>
          </a:bodyPr>
          <a:lstStyle/>
          <a:p>
            <a:r>
              <a:rPr lang="sv-SE" sz="1600" dirty="0">
                <a:latin typeface="Almega Sans" pitchFamily="2" charset="77"/>
              </a:rPr>
              <a:t> Sanktion - allmänt och ekonomiskt skadestånd till uthyrd AT. </a:t>
            </a:r>
          </a:p>
        </p:txBody>
      </p:sp>
      <p:sp>
        <p:nvSpPr>
          <p:cNvPr id="7" name="textruta 6">
            <a:extLst>
              <a:ext uri="{FF2B5EF4-FFF2-40B4-BE49-F238E27FC236}">
                <a16:creationId xmlns:a16="http://schemas.microsoft.com/office/drawing/2014/main" id="{865DFBC9-C87F-D2ED-EE96-22734DE5F4BD}"/>
              </a:ext>
            </a:extLst>
          </p:cNvPr>
          <p:cNvSpPr txBox="1"/>
          <p:nvPr/>
        </p:nvSpPr>
        <p:spPr>
          <a:xfrm>
            <a:off x="2931400" y="6102819"/>
            <a:ext cx="5456943" cy="338554"/>
          </a:xfrm>
          <a:prstGeom prst="rect">
            <a:avLst/>
          </a:prstGeom>
          <a:noFill/>
        </p:spPr>
        <p:txBody>
          <a:bodyPr wrap="none" rtlCol="0">
            <a:spAutoFit/>
          </a:bodyPr>
          <a:lstStyle/>
          <a:p>
            <a:r>
              <a:rPr lang="sv-SE" sz="1600" dirty="0">
                <a:latin typeface="Almega Sans" pitchFamily="2" charset="77"/>
              </a:rPr>
              <a:t>Reglerna föreslås tillämpas fr o m den 1 oktober 2022.</a:t>
            </a:r>
          </a:p>
        </p:txBody>
      </p:sp>
      <p:sp>
        <p:nvSpPr>
          <p:cNvPr id="8" name="textruta 7">
            <a:extLst>
              <a:ext uri="{FF2B5EF4-FFF2-40B4-BE49-F238E27FC236}">
                <a16:creationId xmlns:a16="http://schemas.microsoft.com/office/drawing/2014/main" id="{C7768E50-1638-AB6B-82E4-391B03AC7678}"/>
              </a:ext>
            </a:extLst>
          </p:cNvPr>
          <p:cNvSpPr txBox="1"/>
          <p:nvPr/>
        </p:nvSpPr>
        <p:spPr>
          <a:xfrm>
            <a:off x="2931401" y="5473996"/>
            <a:ext cx="4297971" cy="338554"/>
          </a:xfrm>
          <a:prstGeom prst="rect">
            <a:avLst/>
          </a:prstGeom>
          <a:noFill/>
        </p:spPr>
        <p:txBody>
          <a:bodyPr wrap="none" rtlCol="0">
            <a:spAutoFit/>
          </a:bodyPr>
          <a:lstStyle/>
          <a:p>
            <a:r>
              <a:rPr lang="sv-SE" sz="1600" dirty="0">
                <a:latin typeface="Almega Sans" pitchFamily="2" charset="77"/>
              </a:rPr>
              <a:t>Reglerna dispositiva på huvudavtalsnivå. </a:t>
            </a:r>
          </a:p>
        </p:txBody>
      </p:sp>
      <p:sp>
        <p:nvSpPr>
          <p:cNvPr id="9" name="textruta 8">
            <a:extLst>
              <a:ext uri="{FF2B5EF4-FFF2-40B4-BE49-F238E27FC236}">
                <a16:creationId xmlns:a16="http://schemas.microsoft.com/office/drawing/2014/main" id="{2F47362D-04B5-1AEC-3868-EB12C75F11B7}"/>
              </a:ext>
            </a:extLst>
          </p:cNvPr>
          <p:cNvSpPr txBox="1"/>
          <p:nvPr/>
        </p:nvSpPr>
        <p:spPr>
          <a:xfrm>
            <a:off x="2931400" y="3424175"/>
            <a:ext cx="6003758" cy="1077218"/>
          </a:xfrm>
          <a:prstGeom prst="rect">
            <a:avLst/>
          </a:prstGeom>
          <a:noFill/>
        </p:spPr>
        <p:txBody>
          <a:bodyPr wrap="square" rtlCol="0">
            <a:spAutoFit/>
          </a:bodyPr>
          <a:lstStyle/>
          <a:p>
            <a:r>
              <a:rPr lang="sv-SE" sz="1600" dirty="0">
                <a:latin typeface="Almega Sans" pitchFamily="2" charset="77"/>
              </a:rPr>
              <a:t>Talan väckas inom fyra månader efter det att kundföretaget senast skulle ha lämnat erbjudande om tillsvidareanställning eller betalat ersättning till AT (dvs 4 månader efter 25). </a:t>
            </a:r>
          </a:p>
        </p:txBody>
      </p:sp>
      <p:sp>
        <p:nvSpPr>
          <p:cNvPr id="13" name="Romb 12">
            <a:extLst>
              <a:ext uri="{FF2B5EF4-FFF2-40B4-BE49-F238E27FC236}">
                <a16:creationId xmlns:a16="http://schemas.microsoft.com/office/drawing/2014/main" id="{790BFF65-2756-0CF4-5913-F5F194119AAF}"/>
              </a:ext>
            </a:extLst>
          </p:cNvPr>
          <p:cNvSpPr/>
          <p:nvPr/>
        </p:nvSpPr>
        <p:spPr>
          <a:xfrm>
            <a:off x="2427818" y="1718165"/>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omb 13">
            <a:extLst>
              <a:ext uri="{FF2B5EF4-FFF2-40B4-BE49-F238E27FC236}">
                <a16:creationId xmlns:a16="http://schemas.microsoft.com/office/drawing/2014/main" id="{DE2A1E69-CB6D-5E51-5225-9EFFD4CC8EF4}"/>
              </a:ext>
            </a:extLst>
          </p:cNvPr>
          <p:cNvSpPr/>
          <p:nvPr/>
        </p:nvSpPr>
        <p:spPr>
          <a:xfrm>
            <a:off x="2427818" y="2809759"/>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omb 14">
            <a:extLst>
              <a:ext uri="{FF2B5EF4-FFF2-40B4-BE49-F238E27FC236}">
                <a16:creationId xmlns:a16="http://schemas.microsoft.com/office/drawing/2014/main" id="{F32E7853-4D31-DCF0-1F45-2933DD829BFD}"/>
              </a:ext>
            </a:extLst>
          </p:cNvPr>
          <p:cNvSpPr/>
          <p:nvPr/>
        </p:nvSpPr>
        <p:spPr>
          <a:xfrm>
            <a:off x="2423447" y="3390439"/>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omb 15">
            <a:extLst>
              <a:ext uri="{FF2B5EF4-FFF2-40B4-BE49-F238E27FC236}">
                <a16:creationId xmlns:a16="http://schemas.microsoft.com/office/drawing/2014/main" id="{5BB5AF72-911E-396F-574F-C557A3E8F8CF}"/>
              </a:ext>
            </a:extLst>
          </p:cNvPr>
          <p:cNvSpPr/>
          <p:nvPr/>
        </p:nvSpPr>
        <p:spPr>
          <a:xfrm>
            <a:off x="2405456" y="5451537"/>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omb 16">
            <a:extLst>
              <a:ext uri="{FF2B5EF4-FFF2-40B4-BE49-F238E27FC236}">
                <a16:creationId xmlns:a16="http://schemas.microsoft.com/office/drawing/2014/main" id="{309810F5-C386-A496-D5E8-FFCC77030C8B}"/>
              </a:ext>
            </a:extLst>
          </p:cNvPr>
          <p:cNvSpPr/>
          <p:nvPr/>
        </p:nvSpPr>
        <p:spPr>
          <a:xfrm>
            <a:off x="2405168" y="6052741"/>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FCADF93D-9B02-49DA-75EF-081DC6E7B47B}"/>
              </a:ext>
            </a:extLst>
          </p:cNvPr>
          <p:cNvPicPr>
            <a:picLocks noChangeAspect="1"/>
          </p:cNvPicPr>
          <p:nvPr/>
        </p:nvPicPr>
        <p:blipFill>
          <a:blip r:embed="rId2"/>
          <a:stretch>
            <a:fillRect/>
          </a:stretch>
        </p:blipFill>
        <p:spPr>
          <a:xfrm rot="10403063">
            <a:off x="8707438" y="-200071"/>
            <a:ext cx="4466423" cy="3068396"/>
          </a:xfrm>
          <a:prstGeom prst="rect">
            <a:avLst/>
          </a:prstGeom>
        </p:spPr>
      </p:pic>
      <p:sp>
        <p:nvSpPr>
          <p:cNvPr id="20" name="textruta 19">
            <a:extLst>
              <a:ext uri="{FF2B5EF4-FFF2-40B4-BE49-F238E27FC236}">
                <a16:creationId xmlns:a16="http://schemas.microsoft.com/office/drawing/2014/main" id="{9959360D-074F-82A3-4886-847936DBE592}"/>
              </a:ext>
            </a:extLst>
          </p:cNvPr>
          <p:cNvSpPr txBox="1"/>
          <p:nvPr/>
        </p:nvSpPr>
        <p:spPr>
          <a:xfrm>
            <a:off x="5199760" y="4401398"/>
            <a:ext cx="4790187" cy="757130"/>
          </a:xfrm>
          <a:prstGeom prst="rect">
            <a:avLst/>
          </a:prstGeom>
          <a:noFill/>
        </p:spPr>
        <p:txBody>
          <a:bodyPr wrap="square" rtlCol="0">
            <a:spAutoFit/>
          </a:bodyPr>
          <a:lstStyle/>
          <a:p>
            <a:pPr lvl="0">
              <a:lnSpc>
                <a:spcPct val="90000"/>
              </a:lnSpc>
              <a:spcBef>
                <a:spcPts val="1000"/>
              </a:spcBef>
              <a:buClr>
                <a:srgbClr val="E26A34"/>
              </a:buClr>
              <a:defRPr/>
            </a:pPr>
            <a:r>
              <a:rPr lang="sv-SE" sz="1600" dirty="0">
                <a:solidFill>
                  <a:srgbClr val="647B71"/>
                </a:solidFill>
                <a:latin typeface="Almega Sans" pitchFamily="2" charset="77"/>
              </a:rPr>
              <a:t>Alternativt fyra månader efter avslutad förhandling om kundens förhandlingsordning omfattar situationen.</a:t>
            </a:r>
          </a:p>
        </p:txBody>
      </p:sp>
      <p:sp>
        <p:nvSpPr>
          <p:cNvPr id="21" name="Romb 20">
            <a:extLst>
              <a:ext uri="{FF2B5EF4-FFF2-40B4-BE49-F238E27FC236}">
                <a16:creationId xmlns:a16="http://schemas.microsoft.com/office/drawing/2014/main" id="{99E7C84E-FF75-51F9-54DC-6F432CB96B3D}"/>
              </a:ext>
            </a:extLst>
          </p:cNvPr>
          <p:cNvSpPr/>
          <p:nvPr/>
        </p:nvSpPr>
        <p:spPr>
          <a:xfrm>
            <a:off x="5034125" y="4446396"/>
            <a:ext cx="165635" cy="154211"/>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2" name="Bildobjekt 21">
            <a:extLst>
              <a:ext uri="{FF2B5EF4-FFF2-40B4-BE49-F238E27FC236}">
                <a16:creationId xmlns:a16="http://schemas.microsoft.com/office/drawing/2014/main" id="{FAF86385-1D1F-81AF-F2C7-235FFDFC0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419" y="6245005"/>
            <a:ext cx="3409950" cy="288979"/>
          </a:xfrm>
          <a:prstGeom prst="rect">
            <a:avLst/>
          </a:prstGeom>
        </p:spPr>
      </p:pic>
    </p:spTree>
    <p:extLst>
      <p:ext uri="{BB962C8B-B14F-4D97-AF65-F5344CB8AC3E}">
        <p14:creationId xmlns:p14="http://schemas.microsoft.com/office/powerpoint/2010/main" val="2562696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mb 18">
            <a:extLst>
              <a:ext uri="{FF2B5EF4-FFF2-40B4-BE49-F238E27FC236}">
                <a16:creationId xmlns:a16="http://schemas.microsoft.com/office/drawing/2014/main" id="{808F628B-CE73-0F23-64CB-2AAF2273AB27}"/>
              </a:ext>
            </a:extLst>
          </p:cNvPr>
          <p:cNvSpPr/>
          <p:nvPr/>
        </p:nvSpPr>
        <p:spPr>
          <a:xfrm>
            <a:off x="2735332" y="2087670"/>
            <a:ext cx="8434031" cy="7675156"/>
          </a:xfrm>
          <a:prstGeom prst="diamond">
            <a:avLst/>
          </a:prstGeom>
          <a:solidFill>
            <a:srgbClr val="647B71">
              <a:alpha val="8506"/>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5D665B2-5924-73E3-C1A9-9935C204B64C}"/>
              </a:ext>
            </a:extLst>
          </p:cNvPr>
          <p:cNvSpPr>
            <a:spLocks noGrp="1"/>
          </p:cNvSpPr>
          <p:nvPr>
            <p:ph type="title"/>
          </p:nvPr>
        </p:nvSpPr>
        <p:spPr>
          <a:xfrm>
            <a:off x="1319527" y="570240"/>
            <a:ext cx="11943937" cy="1325563"/>
          </a:xfrm>
        </p:spPr>
        <p:txBody>
          <a:bodyPr/>
          <a:lstStyle/>
          <a:p>
            <a:r>
              <a:rPr lang="sv-SE" b="1" dirty="0">
                <a:solidFill>
                  <a:srgbClr val="647B71"/>
                </a:solidFill>
                <a:latin typeface="Almega Sans" pitchFamily="2" charset="77"/>
              </a:rPr>
              <a:t>Uthyrningslagens </a:t>
            </a:r>
            <a:br>
              <a:rPr lang="sv-SE" b="1" dirty="0">
                <a:solidFill>
                  <a:srgbClr val="647B71"/>
                </a:solidFill>
                <a:latin typeface="Almega Sans" pitchFamily="2" charset="77"/>
              </a:rPr>
            </a:br>
            <a:r>
              <a:rPr lang="sv-SE" b="1" dirty="0">
                <a:solidFill>
                  <a:srgbClr val="647B71"/>
                </a:solidFill>
                <a:latin typeface="Almega Sans" pitchFamily="2" charset="77"/>
              </a:rPr>
              <a:t>tillämpningsområde</a:t>
            </a:r>
          </a:p>
        </p:txBody>
      </p:sp>
      <p:pic>
        <p:nvPicPr>
          <p:cNvPr id="18" name="Bildobjekt 17">
            <a:extLst>
              <a:ext uri="{FF2B5EF4-FFF2-40B4-BE49-F238E27FC236}">
                <a16:creationId xmlns:a16="http://schemas.microsoft.com/office/drawing/2014/main" id="{FCADF93D-9B02-49DA-75EF-081DC6E7B47B}"/>
              </a:ext>
            </a:extLst>
          </p:cNvPr>
          <p:cNvPicPr>
            <a:picLocks noChangeAspect="1"/>
          </p:cNvPicPr>
          <p:nvPr/>
        </p:nvPicPr>
        <p:blipFill>
          <a:blip r:embed="rId2"/>
          <a:stretch>
            <a:fillRect/>
          </a:stretch>
        </p:blipFill>
        <p:spPr>
          <a:xfrm rot="13387531">
            <a:off x="7937657" y="3973423"/>
            <a:ext cx="4466423" cy="3068396"/>
          </a:xfrm>
          <a:prstGeom prst="rect">
            <a:avLst/>
          </a:prstGeom>
        </p:spPr>
      </p:pic>
      <p:sp>
        <p:nvSpPr>
          <p:cNvPr id="12" name="textruta 11">
            <a:extLst>
              <a:ext uri="{FF2B5EF4-FFF2-40B4-BE49-F238E27FC236}">
                <a16:creationId xmlns:a16="http://schemas.microsoft.com/office/drawing/2014/main" id="{3A6FB3E4-3229-9526-9141-AB11499E5E64}"/>
              </a:ext>
            </a:extLst>
          </p:cNvPr>
          <p:cNvSpPr txBox="1"/>
          <p:nvPr/>
        </p:nvSpPr>
        <p:spPr>
          <a:xfrm>
            <a:off x="1715444" y="2207543"/>
            <a:ext cx="5935547" cy="2271391"/>
          </a:xfrm>
          <a:prstGeom prst="rect">
            <a:avLst/>
          </a:prstGeom>
          <a:noFill/>
        </p:spPr>
        <p:txBody>
          <a:bodyPr wrap="square" rtlCol="0">
            <a:spAutoFit/>
          </a:bodyPr>
          <a:lstStyle/>
          <a:p>
            <a:pPr>
              <a:lnSpc>
                <a:spcPct val="150000"/>
              </a:lnSpc>
            </a:pPr>
            <a:r>
              <a:rPr lang="sv-SE" sz="1600" b="1" dirty="0">
                <a:latin typeface="Almega Sans" pitchFamily="2" charset="77"/>
              </a:rPr>
              <a:t>Uthyrningslagen omfattar </a:t>
            </a:r>
            <a:r>
              <a:rPr lang="sv-SE" sz="1600" b="1" u="sng" dirty="0">
                <a:latin typeface="Almega Sans" pitchFamily="2" charset="77"/>
              </a:rPr>
              <a:t>inte</a:t>
            </a:r>
            <a:r>
              <a:rPr lang="sv-SE" sz="1600" b="1" dirty="0">
                <a:latin typeface="Almega Sans" pitchFamily="2" charset="77"/>
              </a:rPr>
              <a:t>: </a:t>
            </a:r>
          </a:p>
          <a:p>
            <a:pPr>
              <a:lnSpc>
                <a:spcPct val="150000"/>
              </a:lnSpc>
            </a:pPr>
            <a:r>
              <a:rPr lang="sv-SE" sz="1600" dirty="0">
                <a:latin typeface="Almega Sans" pitchFamily="2" charset="77"/>
              </a:rPr>
              <a:t>Utlåning av personal (t ex brist på arbete, </a:t>
            </a:r>
            <a:r>
              <a:rPr lang="sv-SE" sz="1600" dirty="0" err="1">
                <a:latin typeface="Almega Sans" pitchFamily="2" charset="77"/>
              </a:rPr>
              <a:t>rehabskäl</a:t>
            </a:r>
            <a:r>
              <a:rPr lang="sv-SE" sz="1600" dirty="0">
                <a:latin typeface="Almega Sans" pitchFamily="2" charset="77"/>
              </a:rPr>
              <a:t> </a:t>
            </a:r>
            <a:r>
              <a:rPr lang="sv-SE" sz="1600" dirty="0" err="1">
                <a:latin typeface="Almega Sans" pitchFamily="2" charset="77"/>
              </a:rPr>
              <a:t>etc</a:t>
            </a:r>
            <a:r>
              <a:rPr lang="sv-SE" sz="1600" dirty="0">
                <a:latin typeface="Almega Sans" pitchFamily="2" charset="77"/>
              </a:rPr>
              <a:t>) </a:t>
            </a:r>
          </a:p>
          <a:p>
            <a:pPr>
              <a:lnSpc>
                <a:spcPct val="150000"/>
              </a:lnSpc>
            </a:pPr>
            <a:r>
              <a:rPr lang="sv-SE" sz="1600" dirty="0">
                <a:latin typeface="Almega Sans" pitchFamily="2" charset="77"/>
              </a:rPr>
              <a:t>Egenföretagare/uppdragstagare</a:t>
            </a:r>
          </a:p>
          <a:p>
            <a:pPr>
              <a:lnSpc>
                <a:spcPct val="150000"/>
              </a:lnSpc>
            </a:pPr>
            <a:r>
              <a:rPr lang="sv-SE" sz="1600" dirty="0">
                <a:latin typeface="Almega Sans" pitchFamily="2" charset="77"/>
              </a:rPr>
              <a:t>Entreprenader (outsourcing, callcenter </a:t>
            </a:r>
            <a:r>
              <a:rPr lang="sv-SE" sz="1600" dirty="0" err="1">
                <a:latin typeface="Almega Sans" pitchFamily="2" charset="77"/>
              </a:rPr>
              <a:t>etc</a:t>
            </a:r>
            <a:r>
              <a:rPr lang="sv-SE" sz="1600" dirty="0">
                <a:latin typeface="Almega Sans" pitchFamily="2" charset="77"/>
              </a:rPr>
              <a:t>)</a:t>
            </a:r>
          </a:p>
          <a:p>
            <a:pPr>
              <a:lnSpc>
                <a:spcPct val="150000"/>
              </a:lnSpc>
            </a:pPr>
            <a:r>
              <a:rPr lang="sv-SE" sz="1600" dirty="0">
                <a:latin typeface="Almega Sans" pitchFamily="2" charset="77"/>
              </a:rPr>
              <a:t>Uppdrag som har mer gemensamt med entreprenad än uthyrning:</a:t>
            </a:r>
          </a:p>
        </p:txBody>
      </p:sp>
      <p:pic>
        <p:nvPicPr>
          <p:cNvPr id="25" name="Bildobjekt 24">
            <a:extLst>
              <a:ext uri="{FF2B5EF4-FFF2-40B4-BE49-F238E27FC236}">
                <a16:creationId xmlns:a16="http://schemas.microsoft.com/office/drawing/2014/main" id="{CAEB0DA6-8276-A9DD-1EDB-679D93187A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595" y="6167222"/>
            <a:ext cx="3409950" cy="288979"/>
          </a:xfrm>
          <a:prstGeom prst="rect">
            <a:avLst/>
          </a:prstGeom>
        </p:spPr>
      </p:pic>
      <p:pic>
        <p:nvPicPr>
          <p:cNvPr id="9" name="Bildobjekt 8">
            <a:extLst>
              <a:ext uri="{FF2B5EF4-FFF2-40B4-BE49-F238E27FC236}">
                <a16:creationId xmlns:a16="http://schemas.microsoft.com/office/drawing/2014/main" id="{A91FB3B5-D463-B95F-E1D5-6662C737EA45}"/>
              </a:ext>
            </a:extLst>
          </p:cNvPr>
          <p:cNvPicPr>
            <a:picLocks noChangeAspect="1"/>
          </p:cNvPicPr>
          <p:nvPr/>
        </p:nvPicPr>
        <p:blipFill>
          <a:blip r:embed="rId4"/>
          <a:stretch>
            <a:fillRect/>
          </a:stretch>
        </p:blipFill>
        <p:spPr>
          <a:xfrm rot="5210106">
            <a:off x="378138" y="2244695"/>
            <a:ext cx="685800" cy="1727200"/>
          </a:xfrm>
          <a:prstGeom prst="rect">
            <a:avLst/>
          </a:prstGeom>
        </p:spPr>
      </p:pic>
      <p:pic>
        <p:nvPicPr>
          <p:cNvPr id="21" name="Bildobjekt 20">
            <a:extLst>
              <a:ext uri="{FF2B5EF4-FFF2-40B4-BE49-F238E27FC236}">
                <a16:creationId xmlns:a16="http://schemas.microsoft.com/office/drawing/2014/main" id="{DA246E85-6B75-9EE2-556C-500F63DAE6A0}"/>
              </a:ext>
            </a:extLst>
          </p:cNvPr>
          <p:cNvPicPr>
            <a:picLocks noChangeAspect="1"/>
          </p:cNvPicPr>
          <p:nvPr/>
        </p:nvPicPr>
        <p:blipFill>
          <a:blip r:embed="rId4"/>
          <a:stretch>
            <a:fillRect/>
          </a:stretch>
        </p:blipFill>
        <p:spPr>
          <a:xfrm rot="5210106">
            <a:off x="388959" y="2690260"/>
            <a:ext cx="685800" cy="1727200"/>
          </a:xfrm>
          <a:prstGeom prst="rect">
            <a:avLst/>
          </a:prstGeom>
        </p:spPr>
      </p:pic>
      <p:pic>
        <p:nvPicPr>
          <p:cNvPr id="22" name="Bildobjekt 21">
            <a:extLst>
              <a:ext uri="{FF2B5EF4-FFF2-40B4-BE49-F238E27FC236}">
                <a16:creationId xmlns:a16="http://schemas.microsoft.com/office/drawing/2014/main" id="{F5BC6EB4-DCF1-3BBA-A0BC-8C1BC1138853}"/>
              </a:ext>
            </a:extLst>
          </p:cNvPr>
          <p:cNvPicPr>
            <a:picLocks noChangeAspect="1"/>
          </p:cNvPicPr>
          <p:nvPr/>
        </p:nvPicPr>
        <p:blipFill>
          <a:blip r:embed="rId4"/>
          <a:stretch>
            <a:fillRect/>
          </a:stretch>
        </p:blipFill>
        <p:spPr>
          <a:xfrm rot="5210106">
            <a:off x="388958" y="3064545"/>
            <a:ext cx="685800" cy="1727200"/>
          </a:xfrm>
          <a:prstGeom prst="rect">
            <a:avLst/>
          </a:prstGeom>
        </p:spPr>
      </p:pic>
      <p:pic>
        <p:nvPicPr>
          <p:cNvPr id="23" name="Bildobjekt 22">
            <a:extLst>
              <a:ext uri="{FF2B5EF4-FFF2-40B4-BE49-F238E27FC236}">
                <a16:creationId xmlns:a16="http://schemas.microsoft.com/office/drawing/2014/main" id="{C59D0D4B-960C-C3EB-D8A1-E825CF153538}"/>
              </a:ext>
            </a:extLst>
          </p:cNvPr>
          <p:cNvPicPr>
            <a:picLocks noChangeAspect="1"/>
          </p:cNvPicPr>
          <p:nvPr/>
        </p:nvPicPr>
        <p:blipFill>
          <a:blip r:embed="rId4"/>
          <a:stretch>
            <a:fillRect/>
          </a:stretch>
        </p:blipFill>
        <p:spPr>
          <a:xfrm rot="5210106">
            <a:off x="378137" y="3467641"/>
            <a:ext cx="685800" cy="1727200"/>
          </a:xfrm>
          <a:prstGeom prst="rect">
            <a:avLst/>
          </a:prstGeom>
        </p:spPr>
      </p:pic>
    </p:spTree>
    <p:extLst>
      <p:ext uri="{BB962C8B-B14F-4D97-AF65-F5344CB8AC3E}">
        <p14:creationId xmlns:p14="http://schemas.microsoft.com/office/powerpoint/2010/main" val="2230568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mb 19">
            <a:extLst>
              <a:ext uri="{FF2B5EF4-FFF2-40B4-BE49-F238E27FC236}">
                <a16:creationId xmlns:a16="http://schemas.microsoft.com/office/drawing/2014/main" id="{2F2C560D-2D55-29DC-FD97-C4C1E5D0D608}"/>
              </a:ext>
            </a:extLst>
          </p:cNvPr>
          <p:cNvSpPr/>
          <p:nvPr/>
        </p:nvSpPr>
        <p:spPr>
          <a:xfrm>
            <a:off x="2945559" y="2195312"/>
            <a:ext cx="4706250" cy="4526385"/>
          </a:xfrm>
          <a:prstGeom prst="diamond">
            <a:avLst/>
          </a:prstGeom>
          <a:solidFill>
            <a:srgbClr val="647B71">
              <a:alpha val="8506"/>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Romb 20">
            <a:extLst>
              <a:ext uri="{FF2B5EF4-FFF2-40B4-BE49-F238E27FC236}">
                <a16:creationId xmlns:a16="http://schemas.microsoft.com/office/drawing/2014/main" id="{6CFB56DA-A0BD-3542-C39D-E227284DA2BD}"/>
              </a:ext>
            </a:extLst>
          </p:cNvPr>
          <p:cNvSpPr/>
          <p:nvPr/>
        </p:nvSpPr>
        <p:spPr>
          <a:xfrm>
            <a:off x="6542854" y="502081"/>
            <a:ext cx="5460844" cy="5349219"/>
          </a:xfrm>
          <a:prstGeom prst="diamond">
            <a:avLst/>
          </a:prstGeom>
          <a:solidFill>
            <a:srgbClr val="647B71">
              <a:alpha val="8506"/>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FCADF93D-9B02-49DA-75EF-081DC6E7B47B}"/>
              </a:ext>
            </a:extLst>
          </p:cNvPr>
          <p:cNvPicPr>
            <a:picLocks noChangeAspect="1"/>
          </p:cNvPicPr>
          <p:nvPr/>
        </p:nvPicPr>
        <p:blipFill>
          <a:blip r:embed="rId2"/>
          <a:stretch>
            <a:fillRect/>
          </a:stretch>
        </p:blipFill>
        <p:spPr>
          <a:xfrm rot="10403063">
            <a:off x="8924111" y="3676068"/>
            <a:ext cx="4466423" cy="3068396"/>
          </a:xfrm>
          <a:prstGeom prst="rect">
            <a:avLst/>
          </a:prstGeom>
        </p:spPr>
      </p:pic>
      <p:sp>
        <p:nvSpPr>
          <p:cNvPr id="2" name="Rubrik 1">
            <a:extLst>
              <a:ext uri="{FF2B5EF4-FFF2-40B4-BE49-F238E27FC236}">
                <a16:creationId xmlns:a16="http://schemas.microsoft.com/office/drawing/2014/main" id="{D5D665B2-5924-73E3-C1A9-9935C204B64C}"/>
              </a:ext>
            </a:extLst>
          </p:cNvPr>
          <p:cNvSpPr>
            <a:spLocks noGrp="1"/>
          </p:cNvSpPr>
          <p:nvPr>
            <p:ph type="title"/>
          </p:nvPr>
        </p:nvSpPr>
        <p:spPr>
          <a:xfrm>
            <a:off x="977682" y="563363"/>
            <a:ext cx="10515600" cy="1325563"/>
          </a:xfrm>
        </p:spPr>
        <p:txBody>
          <a:bodyPr/>
          <a:lstStyle/>
          <a:p>
            <a:r>
              <a:rPr lang="sv-SE" b="1" dirty="0">
                <a:solidFill>
                  <a:srgbClr val="647B71"/>
                </a:solidFill>
                <a:latin typeface="Almega Sans" pitchFamily="2" charset="77"/>
              </a:rPr>
              <a:t>Uthyrningslagens </a:t>
            </a:r>
            <a:br>
              <a:rPr lang="sv-SE" b="1" dirty="0">
                <a:solidFill>
                  <a:srgbClr val="647B71"/>
                </a:solidFill>
                <a:latin typeface="Almega Sans" pitchFamily="2" charset="77"/>
              </a:rPr>
            </a:br>
            <a:r>
              <a:rPr lang="sv-SE" b="1" dirty="0">
                <a:solidFill>
                  <a:srgbClr val="647B71"/>
                </a:solidFill>
                <a:latin typeface="Almega Sans" pitchFamily="2" charset="77"/>
              </a:rPr>
              <a:t>tillämpningsområde</a:t>
            </a:r>
          </a:p>
        </p:txBody>
      </p:sp>
      <p:sp>
        <p:nvSpPr>
          <p:cNvPr id="19" name="Romb 18">
            <a:extLst>
              <a:ext uri="{FF2B5EF4-FFF2-40B4-BE49-F238E27FC236}">
                <a16:creationId xmlns:a16="http://schemas.microsoft.com/office/drawing/2014/main" id="{808F628B-CE73-0F23-64CB-2AAF2273AB27}"/>
              </a:ext>
            </a:extLst>
          </p:cNvPr>
          <p:cNvSpPr/>
          <p:nvPr/>
        </p:nvSpPr>
        <p:spPr>
          <a:xfrm>
            <a:off x="176603" y="995525"/>
            <a:ext cx="4706250" cy="4526385"/>
          </a:xfrm>
          <a:prstGeom prst="diamond">
            <a:avLst/>
          </a:prstGeom>
          <a:solidFill>
            <a:srgbClr val="647B71">
              <a:alpha val="8506"/>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251C44E9-5E81-6278-8131-097D50228C1B}"/>
              </a:ext>
            </a:extLst>
          </p:cNvPr>
          <p:cNvPicPr>
            <a:picLocks noChangeAspect="1"/>
          </p:cNvPicPr>
          <p:nvPr/>
        </p:nvPicPr>
        <p:blipFill>
          <a:blip r:embed="rId2"/>
          <a:stretch>
            <a:fillRect/>
          </a:stretch>
        </p:blipFill>
        <p:spPr>
          <a:xfrm>
            <a:off x="-2425482" y="-204262"/>
            <a:ext cx="3124200" cy="2146300"/>
          </a:xfrm>
          <a:prstGeom prst="rect">
            <a:avLst/>
          </a:prstGeom>
        </p:spPr>
      </p:pic>
      <p:sp>
        <p:nvSpPr>
          <p:cNvPr id="7" name="textruta 6">
            <a:extLst>
              <a:ext uri="{FF2B5EF4-FFF2-40B4-BE49-F238E27FC236}">
                <a16:creationId xmlns:a16="http://schemas.microsoft.com/office/drawing/2014/main" id="{865DFBC9-C87F-D2ED-EE96-22734DE5F4BD}"/>
              </a:ext>
            </a:extLst>
          </p:cNvPr>
          <p:cNvSpPr txBox="1"/>
          <p:nvPr/>
        </p:nvSpPr>
        <p:spPr>
          <a:xfrm>
            <a:off x="1249388" y="2815678"/>
            <a:ext cx="3290805" cy="830997"/>
          </a:xfrm>
          <a:prstGeom prst="rect">
            <a:avLst/>
          </a:prstGeom>
          <a:noFill/>
        </p:spPr>
        <p:txBody>
          <a:bodyPr wrap="square" rtlCol="0">
            <a:spAutoFit/>
          </a:bodyPr>
          <a:lstStyle/>
          <a:p>
            <a:r>
              <a:rPr lang="sv-SE" sz="1600" dirty="0">
                <a:latin typeface="Almega Sans" pitchFamily="2" charset="77"/>
              </a:rPr>
              <a:t>Avtal om visst arbete och resultat t ex utveckla en applikation</a:t>
            </a:r>
          </a:p>
        </p:txBody>
      </p:sp>
      <p:sp>
        <p:nvSpPr>
          <p:cNvPr id="8" name="textruta 7">
            <a:extLst>
              <a:ext uri="{FF2B5EF4-FFF2-40B4-BE49-F238E27FC236}">
                <a16:creationId xmlns:a16="http://schemas.microsoft.com/office/drawing/2014/main" id="{C7768E50-1638-AB6B-82E4-391B03AC7678}"/>
              </a:ext>
            </a:extLst>
          </p:cNvPr>
          <p:cNvSpPr txBox="1"/>
          <p:nvPr/>
        </p:nvSpPr>
        <p:spPr>
          <a:xfrm>
            <a:off x="7509417" y="2004830"/>
            <a:ext cx="4227182" cy="2062103"/>
          </a:xfrm>
          <a:prstGeom prst="rect">
            <a:avLst/>
          </a:prstGeom>
          <a:noFill/>
        </p:spPr>
        <p:txBody>
          <a:bodyPr wrap="square" rtlCol="0">
            <a:spAutoFit/>
          </a:bodyPr>
          <a:lstStyle/>
          <a:p>
            <a:r>
              <a:rPr lang="sv-SE" sz="1600" dirty="0">
                <a:latin typeface="Almega Sans" pitchFamily="2" charset="77"/>
              </a:rPr>
              <a:t>Arbetskraft som tillför specialistkompetens utanför kundföretagets eget kompetensområde där kundföretaget saknar möjlighet att ange hur arbetet närmare ska utföras i praktiken -  dvs arbetstagaren kan inte anses stå under kundföretagets ledning och kontroll.  </a:t>
            </a:r>
          </a:p>
        </p:txBody>
      </p:sp>
      <p:sp>
        <p:nvSpPr>
          <p:cNvPr id="9" name="textruta 8">
            <a:extLst>
              <a:ext uri="{FF2B5EF4-FFF2-40B4-BE49-F238E27FC236}">
                <a16:creationId xmlns:a16="http://schemas.microsoft.com/office/drawing/2014/main" id="{2F47362D-04B5-1AEC-3868-EB12C75F11B7}"/>
              </a:ext>
            </a:extLst>
          </p:cNvPr>
          <p:cNvSpPr txBox="1"/>
          <p:nvPr/>
        </p:nvSpPr>
        <p:spPr>
          <a:xfrm>
            <a:off x="3745948" y="3876451"/>
            <a:ext cx="3513659" cy="1323439"/>
          </a:xfrm>
          <a:prstGeom prst="rect">
            <a:avLst/>
          </a:prstGeom>
          <a:noFill/>
        </p:spPr>
        <p:txBody>
          <a:bodyPr wrap="square" rtlCol="0">
            <a:spAutoFit/>
          </a:bodyPr>
          <a:lstStyle/>
          <a:p>
            <a:r>
              <a:rPr lang="sv-SE" sz="1600" dirty="0">
                <a:latin typeface="Almega Sans" pitchFamily="2" charset="77"/>
              </a:rPr>
              <a:t>Uppdragsavtal om att bemanna en funktion under vissa tider jämfört med att tillhandhålla personal som arbetar i viss funktion.</a:t>
            </a:r>
          </a:p>
        </p:txBody>
      </p:sp>
      <p:sp>
        <p:nvSpPr>
          <p:cNvPr id="13" name="Romb 12">
            <a:extLst>
              <a:ext uri="{FF2B5EF4-FFF2-40B4-BE49-F238E27FC236}">
                <a16:creationId xmlns:a16="http://schemas.microsoft.com/office/drawing/2014/main" id="{790BFF65-2756-0CF4-5913-F5F194119AAF}"/>
              </a:ext>
            </a:extLst>
          </p:cNvPr>
          <p:cNvSpPr/>
          <p:nvPr/>
        </p:nvSpPr>
        <p:spPr>
          <a:xfrm>
            <a:off x="890590" y="2815678"/>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omb 13">
            <a:extLst>
              <a:ext uri="{FF2B5EF4-FFF2-40B4-BE49-F238E27FC236}">
                <a16:creationId xmlns:a16="http://schemas.microsoft.com/office/drawing/2014/main" id="{DE2A1E69-CB6D-5E51-5225-9EFFD4CC8EF4}"/>
              </a:ext>
            </a:extLst>
          </p:cNvPr>
          <p:cNvSpPr/>
          <p:nvPr/>
        </p:nvSpPr>
        <p:spPr>
          <a:xfrm>
            <a:off x="3318256" y="3868364"/>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omb 14">
            <a:extLst>
              <a:ext uri="{FF2B5EF4-FFF2-40B4-BE49-F238E27FC236}">
                <a16:creationId xmlns:a16="http://schemas.microsoft.com/office/drawing/2014/main" id="{F32E7853-4D31-DCF0-1F45-2933DD829BFD}"/>
              </a:ext>
            </a:extLst>
          </p:cNvPr>
          <p:cNvSpPr/>
          <p:nvPr/>
        </p:nvSpPr>
        <p:spPr>
          <a:xfrm>
            <a:off x="7100480" y="2231475"/>
            <a:ext cx="343716" cy="361013"/>
          </a:xfrm>
          <a:prstGeom prst="diamond">
            <a:avLst/>
          </a:prstGeom>
          <a:solidFill>
            <a:srgbClr val="647B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2" name="Bildobjekt 21">
            <a:extLst>
              <a:ext uri="{FF2B5EF4-FFF2-40B4-BE49-F238E27FC236}">
                <a16:creationId xmlns:a16="http://schemas.microsoft.com/office/drawing/2014/main" id="{4C38F542-DBB0-1659-901A-CEEFF1120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419" y="6245005"/>
            <a:ext cx="3409950" cy="288979"/>
          </a:xfrm>
          <a:prstGeom prst="rect">
            <a:avLst/>
          </a:prstGeom>
        </p:spPr>
      </p:pic>
    </p:spTree>
    <p:extLst>
      <p:ext uri="{BB962C8B-B14F-4D97-AF65-F5344CB8AC3E}">
        <p14:creationId xmlns:p14="http://schemas.microsoft.com/office/powerpoint/2010/main" val="288039742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0A6F07348AEE4C9F8E8EE44111F289" ma:contentTypeVersion="16" ma:contentTypeDescription="Create a new document." ma:contentTypeScope="" ma:versionID="911c53366069f3110a9ca4c15cd78689">
  <xsd:schema xmlns:xsd="http://www.w3.org/2001/XMLSchema" xmlns:xs="http://www.w3.org/2001/XMLSchema" xmlns:p="http://schemas.microsoft.com/office/2006/metadata/properties" xmlns:ns2="cdeb9cab-dad4-49d2-b836-687f00e98c06" xmlns:ns3="530d8cbc-889a-45f4-be21-057790b9fb31" targetNamespace="http://schemas.microsoft.com/office/2006/metadata/properties" ma:root="true" ma:fieldsID="ae09c744151d82ea18a883aec2228439" ns2:_="" ns3:_="">
    <xsd:import namespace="cdeb9cab-dad4-49d2-b836-687f00e98c06"/>
    <xsd:import namespace="530d8cbc-889a-45f4-be21-057790b9fb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eb9cab-dad4-49d2-b836-687f00e98c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6dfa3c-b651-4bbc-9963-d4a08547116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30d8cbc-889a-45f4-be21-057790b9fb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554ed3-e513-4da6-8504-514c683e6911}" ma:internalName="TaxCatchAll" ma:showField="CatchAllData" ma:web="530d8cbc-889a-45f4-be21-057790b9fb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30d8cbc-889a-45f4-be21-057790b9fb31" xsi:nil="true"/>
    <lcf76f155ced4ddcb4097134ff3c332f xmlns="cdeb9cab-dad4-49d2-b836-687f00e98c0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7D9925-DF99-4DAD-B45A-978FC1A12F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eb9cab-dad4-49d2-b836-687f00e98c06"/>
    <ds:schemaRef ds:uri="530d8cbc-889a-45f4-be21-057790b9fb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7359E5-A1BB-4732-BCDC-48C5AA9EB58D}">
  <ds:schemaRefs>
    <ds:schemaRef ds:uri="http://schemas.microsoft.com/office/2006/metadata/properties"/>
    <ds:schemaRef ds:uri="http://schemas.microsoft.com/office/infopath/2007/PartnerControls"/>
    <ds:schemaRef ds:uri="530d8cbc-889a-45f4-be21-057790b9fb31"/>
    <ds:schemaRef ds:uri="cdeb9cab-dad4-49d2-b836-687f00e98c06"/>
  </ds:schemaRefs>
</ds:datastoreItem>
</file>

<file path=customXml/itemProps3.xml><?xml version="1.0" encoding="utf-8"?>
<ds:datastoreItem xmlns:ds="http://schemas.openxmlformats.org/officeDocument/2006/customXml" ds:itemID="{67F432C1-023E-4072-BBF9-2C3BEF7350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8775</TotalTime>
  <Words>613</Words>
  <Application>Microsoft Office PowerPoint</Application>
  <PresentationFormat>Bredbild</PresentationFormat>
  <Paragraphs>49</Paragraphs>
  <Slides>11</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11</vt:i4>
      </vt:variant>
    </vt:vector>
  </HeadingPairs>
  <TitlesOfParts>
    <vt:vector size="17" baseType="lpstr">
      <vt:lpstr>Almega Sans</vt:lpstr>
      <vt:lpstr>Almega Sans Display</vt:lpstr>
      <vt:lpstr>Arial</vt:lpstr>
      <vt:lpstr>Calibri</vt:lpstr>
      <vt:lpstr>Calibri Light</vt:lpstr>
      <vt:lpstr>Office-tema</vt:lpstr>
      <vt:lpstr>Inhyrningsbegränsningarna i Uthyrningslagen</vt:lpstr>
      <vt:lpstr>Anställda hos bemanningsföretag får en utökad möjlighet till tillsvidareanställning hos kundföretag</vt:lpstr>
      <vt:lpstr>Anställda hos bemanningsföretag får en utökad möjlighet till tillsvidareanställning hos kundföretag</vt:lpstr>
      <vt:lpstr>Inhyrning</vt:lpstr>
      <vt:lpstr>PowerPoint-presentation</vt:lpstr>
      <vt:lpstr>PowerPoint-presentation</vt:lpstr>
      <vt:lpstr>Inhyrning</vt:lpstr>
      <vt:lpstr>Uthyrningslagens  tillämpningsområde</vt:lpstr>
      <vt:lpstr>Uthyrningslagens  tillämpningsområde</vt:lpstr>
      <vt:lpstr>Domar från EU-domstolen</vt:lpstr>
      <vt:lpstr>Mer info på på våra medlemsidor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Inhyrningsbegränsningarna i Uthyrningslagen</dc:title>
  <dc:creator>Camilla Gunnar</dc:creator>
  <cp:lastModifiedBy>Cecilia Malmström</cp:lastModifiedBy>
  <cp:revision>4</cp:revision>
  <dcterms:created xsi:type="dcterms:W3CDTF">2022-06-21T07:05:28Z</dcterms:created>
  <dcterms:modified xsi:type="dcterms:W3CDTF">2022-06-29T08:37:45Z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0x010100320A6F07348AEE4C9F8E8EE44111F289</vt:lpwstr>
  </property>
  <property fmtid="{D5CDD505-2E9C-101B-9397-08002B2CF9AE}" pid="3" name="MediaServiceImageTags">
    <vt:lpwstr/>
  </property>
</Properties>
</file>